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94" r:id="rId3"/>
    <p:sldId id="266" r:id="rId4"/>
    <p:sldId id="267" r:id="rId5"/>
    <p:sldId id="305" r:id="rId6"/>
    <p:sldId id="306" r:id="rId7"/>
    <p:sldId id="309" r:id="rId8"/>
    <p:sldId id="307" r:id="rId9"/>
    <p:sldId id="310" r:id="rId10"/>
    <p:sldId id="311" r:id="rId11"/>
    <p:sldId id="312" r:id="rId12"/>
    <p:sldId id="313" r:id="rId13"/>
    <p:sldId id="315" r:id="rId14"/>
    <p:sldId id="314" r:id="rId15"/>
    <p:sldId id="317" r:id="rId16"/>
    <p:sldId id="316" r:id="rId17"/>
    <p:sldId id="318" r:id="rId18"/>
    <p:sldId id="333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E0F1"/>
    <a:srgbClr val="F1F1F1"/>
    <a:srgbClr val="FE7058"/>
    <a:srgbClr val="F29199"/>
    <a:srgbClr val="F2F2F2"/>
    <a:srgbClr val="3D3D3D"/>
    <a:srgbClr val="FEFEF4"/>
    <a:srgbClr val="FDFDDF"/>
    <a:srgbClr val="525252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134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2019-07-21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kakao-it/7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08.06576" TargetMode="Externa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5968" y="2348030"/>
            <a:ext cx="5711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 err="1">
                <a:solidFill>
                  <a:schemeClr val="accent1">
                    <a:alpha val="70000"/>
                  </a:schemeClr>
                </a:solidFill>
              </a:rPr>
              <a:t>머신러닝</a:t>
            </a:r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 개요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58A1831-9340-4C5F-B2BF-9F486FBD6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2A34B-3B3D-4532-BD11-A7EE3106C05E}"/>
              </a:ext>
            </a:extLst>
          </p:cNvPr>
          <p:cNvSpPr txBox="1"/>
          <p:nvPr/>
        </p:nvSpPr>
        <p:spPr>
          <a:xfrm>
            <a:off x="895968" y="456495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이상헌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3EA5BC-2743-4197-B80A-E11564762677}"/>
              </a:ext>
            </a:extLst>
          </p:cNvPr>
          <p:cNvSpPr txBox="1"/>
          <p:nvPr/>
        </p:nvSpPr>
        <p:spPr>
          <a:xfrm>
            <a:off x="985814" y="1623638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예를 들어</a:t>
            </a:r>
            <a:r>
              <a:rPr lang="en-US" altLang="ko-KR" dirty="0"/>
              <a:t> </a:t>
            </a:r>
            <a:r>
              <a:rPr lang="ko-KR" altLang="en-US" dirty="0"/>
              <a:t>수많은 고양이와 기린의 사진을 주고 각 사진이 고양이인지</a:t>
            </a:r>
            <a:r>
              <a:rPr lang="en-US" altLang="ko-KR" dirty="0"/>
              <a:t>,</a:t>
            </a:r>
            <a:r>
              <a:rPr lang="ko-KR" altLang="en-US" dirty="0"/>
              <a:t> 기린인지 정답을 알려줍니다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R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C58B4A-B1FE-4425-A29C-33C0E7E9F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45" y="1992970"/>
            <a:ext cx="6023370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AF44138F-F910-4C98-9A34-44F9B0038D1B}"/>
              </a:ext>
            </a:extLst>
          </p:cNvPr>
          <p:cNvSpPr txBox="1"/>
          <p:nvPr/>
        </p:nvSpPr>
        <p:spPr>
          <a:xfrm>
            <a:off x="3611040" y="1218864"/>
            <a:ext cx="40647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Label이 </a:t>
            </a:r>
            <a:r>
              <a:rPr sz="1200" b="1" dirty="0">
                <a:latin typeface="맑은 고딕"/>
                <a:cs typeface="맑은 고딕"/>
              </a:rPr>
              <a:t>있는 학습 </a:t>
            </a:r>
            <a:r>
              <a:rPr sz="1200" b="1" spc="-15" dirty="0">
                <a:latin typeface="맑은 고딕"/>
                <a:cs typeface="맑은 고딕"/>
              </a:rPr>
              <a:t>데이터(Training </a:t>
            </a:r>
            <a:r>
              <a:rPr sz="1200" b="1" dirty="0">
                <a:latin typeface="맑은 고딕"/>
                <a:cs typeface="맑은 고딕"/>
              </a:rPr>
              <a:t>Set)를 이용해서</a:t>
            </a:r>
            <a:r>
              <a:rPr sz="1200" b="1" spc="-30" dirty="0">
                <a:latin typeface="맑은 고딕"/>
                <a:cs typeface="맑은 고딕"/>
              </a:rPr>
              <a:t> </a:t>
            </a:r>
            <a:r>
              <a:rPr sz="1200" b="1" dirty="0" err="1">
                <a:latin typeface="맑은 고딕"/>
                <a:cs typeface="맑은 고딕"/>
              </a:rPr>
              <a:t>학습</a:t>
            </a:r>
            <a:r>
              <a:rPr sz="1200" b="1" dirty="0">
                <a:latin typeface="맑은 고딕"/>
                <a:cs typeface="맑은 고딕"/>
              </a:rPr>
              <a:t>.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14334CC-BAA1-49A5-8DE4-234CE09236BC}"/>
              </a:ext>
            </a:extLst>
          </p:cNvPr>
          <p:cNvSpPr/>
          <p:nvPr/>
        </p:nvSpPr>
        <p:spPr>
          <a:xfrm>
            <a:off x="5643405" y="4644806"/>
            <a:ext cx="3584384" cy="2012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8">
            <a:extLst>
              <a:ext uri="{FF2B5EF4-FFF2-40B4-BE49-F238E27FC236}">
                <a16:creationId xmlns:a16="http://schemas.microsoft.com/office/drawing/2014/main" id="{DDAFE54F-0CFE-46DD-BE1A-4CC430FD7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17378"/>
              </p:ext>
            </p:extLst>
          </p:nvPr>
        </p:nvGraphicFramePr>
        <p:xfrm>
          <a:off x="619789" y="4834954"/>
          <a:ext cx="4454524" cy="1850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분류</a:t>
                      </a:r>
                      <a:r>
                        <a:rPr sz="11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(Classification)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회귀</a:t>
                      </a:r>
                      <a:r>
                        <a:rPr sz="11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(Regression)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529"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결과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58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502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학습데이터의 레이블 중</a:t>
                      </a:r>
                      <a:r>
                        <a:rPr sz="1100" spc="-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하  나를 예측</a:t>
                      </a:r>
                      <a:r>
                        <a:rPr sz="110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spc="-5" dirty="0">
                          <a:latin typeface="맑은 고딕"/>
                          <a:cs typeface="맑은 고딕"/>
                        </a:rPr>
                        <a:t>(discrete)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02005">
                        <a:lnSpc>
                          <a:spcPct val="1502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연속된 값을</a:t>
                      </a:r>
                      <a:r>
                        <a:rPr sz="1100" spc="-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예측  </a:t>
                      </a:r>
                      <a:r>
                        <a:rPr sz="1100" spc="-5" dirty="0">
                          <a:latin typeface="맑은 고딕"/>
                          <a:cs typeface="맑은 고딕"/>
                        </a:rPr>
                        <a:t>(Continuous)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305"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예제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652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11760">
                        <a:lnSpc>
                          <a:spcPct val="15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학습데이터가 A, B, C 인 경  우 결과는 A, B, C 중</a:t>
                      </a:r>
                      <a:r>
                        <a:rPr sz="1100" spc="-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하나다.  예) 스팸메일</a:t>
                      </a:r>
                      <a:r>
                        <a:rPr sz="110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필터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44780">
                        <a:lnSpc>
                          <a:spcPct val="15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결과 값이 어떠한 값도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나올  수</a:t>
                      </a:r>
                      <a:r>
                        <a:rPr sz="110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있다.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예) </a:t>
                      </a:r>
                      <a:r>
                        <a:rPr lang="ko-KR" altLang="en-US" sz="1100" dirty="0">
                          <a:latin typeface="맑은 고딕"/>
                          <a:cs typeface="맑은 고딕"/>
                        </a:rPr>
                        <a:t>중고차 가격 </a:t>
                      </a:r>
                      <a:r>
                        <a:rPr sz="1100" dirty="0" err="1">
                          <a:latin typeface="맑은 고딕"/>
                          <a:cs typeface="맑은 고딕"/>
                        </a:rPr>
                        <a:t>예측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object 9">
            <a:extLst>
              <a:ext uri="{FF2B5EF4-FFF2-40B4-BE49-F238E27FC236}">
                <a16:creationId xmlns:a16="http://schemas.microsoft.com/office/drawing/2014/main" id="{6A24A9C8-FEC8-4B8B-ADCD-60059C6FCC41}"/>
              </a:ext>
            </a:extLst>
          </p:cNvPr>
          <p:cNvSpPr txBox="1"/>
          <p:nvPr/>
        </p:nvSpPr>
        <p:spPr>
          <a:xfrm>
            <a:off x="619789" y="4540349"/>
            <a:ext cx="15252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맑은 고딕"/>
                <a:cs typeface="맑은 고딕"/>
              </a:rPr>
              <a:t>분류와 회귀의</a:t>
            </a:r>
            <a:r>
              <a:rPr sz="1200" b="1" spc="-6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비교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3B36F0-39F2-4B9C-A958-F599D9CB9AAC}"/>
              </a:ext>
            </a:extLst>
          </p:cNvPr>
          <p:cNvSpPr/>
          <p:nvPr/>
        </p:nvSpPr>
        <p:spPr>
          <a:xfrm>
            <a:off x="-477868" y="1184976"/>
            <a:ext cx="3444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01394">
              <a:lnSpc>
                <a:spcPct val="100000"/>
              </a:lnSpc>
              <a:spcBef>
                <a:spcPts val="1155"/>
              </a:spcBef>
            </a:pPr>
            <a:r>
              <a:rPr lang="en-US" altLang="ko-KR" sz="1200" b="1" dirty="0">
                <a:latin typeface="맑은 고딕"/>
                <a:cs typeface="맑은 고딕"/>
              </a:rPr>
              <a:t>【</a:t>
            </a:r>
            <a:r>
              <a:rPr lang="ko-KR" altLang="en-US" sz="1200" b="1" spc="-5" dirty="0">
                <a:latin typeface="맑은 고딕"/>
                <a:cs typeface="맑은 고딕"/>
              </a:rPr>
              <a:t> </a:t>
            </a:r>
            <a:r>
              <a:rPr lang="ko-KR" altLang="en-US" sz="1200" b="1" dirty="0">
                <a:latin typeface="맑은 고딕"/>
                <a:cs typeface="맑은 고딕"/>
              </a:rPr>
              <a:t>지도학습의</a:t>
            </a:r>
            <a:r>
              <a:rPr lang="ko-KR" altLang="en-US" sz="1200" b="1" spc="5" dirty="0">
                <a:latin typeface="맑은 고딕"/>
                <a:cs typeface="맑은 고딕"/>
              </a:rPr>
              <a:t> </a:t>
            </a:r>
            <a:r>
              <a:rPr lang="en-US" altLang="ko-KR" sz="1200" b="1" spc="-20" dirty="0">
                <a:latin typeface="맑은 고딕"/>
                <a:cs typeface="맑은 고딕"/>
              </a:rPr>
              <a:t>Training</a:t>
            </a:r>
            <a:r>
              <a:rPr lang="ko-KR" altLang="en-US" sz="1200" b="1" dirty="0">
                <a:latin typeface="맑은 고딕"/>
                <a:cs typeface="맑은 고딕"/>
              </a:rPr>
              <a:t> </a:t>
            </a:r>
            <a:r>
              <a:rPr lang="en-US" altLang="ko-KR" sz="1200" b="1" spc="-5" dirty="0">
                <a:latin typeface="맑은 고딕"/>
                <a:cs typeface="맑은 고딕"/>
              </a:rPr>
              <a:t>Set</a:t>
            </a:r>
            <a:r>
              <a:rPr lang="ko-KR" altLang="en-US" sz="1200" b="1" spc="-5" dirty="0">
                <a:latin typeface="맑은 고딕"/>
                <a:cs typeface="맑은 고딕"/>
              </a:rPr>
              <a:t>의</a:t>
            </a:r>
            <a:r>
              <a:rPr lang="ko-KR" altLang="en-US" sz="1200" b="1" spc="-10" dirty="0">
                <a:latin typeface="맑은 고딕"/>
                <a:cs typeface="맑은 고딕"/>
              </a:rPr>
              <a:t> </a:t>
            </a:r>
            <a:r>
              <a:rPr lang="ko-KR" altLang="en-US" sz="1200" b="1" dirty="0">
                <a:latin typeface="맑은 고딕"/>
                <a:cs typeface="맑은 고딕"/>
              </a:rPr>
              <a:t>예</a:t>
            </a:r>
            <a:r>
              <a:rPr lang="en-US" altLang="ko-KR" sz="1200" b="1" dirty="0">
                <a:latin typeface="맑은 고딕"/>
                <a:cs typeface="맑은 고딕"/>
              </a:rPr>
              <a:t>】</a:t>
            </a:r>
            <a:endParaRPr lang="ko-KR" altLang="en-US" sz="1200" dirty="0">
              <a:latin typeface="맑은 고딕"/>
              <a:cs typeface="맑은 고딕"/>
            </a:endParaRPr>
          </a:p>
        </p:txBody>
      </p:sp>
      <p:pic>
        <p:nvPicPr>
          <p:cNvPr id="1026" name="Picture 2" descr="Training Set">
            <a:extLst>
              <a:ext uri="{FF2B5EF4-FFF2-40B4-BE49-F238E27FC236}">
                <a16:creationId xmlns:a16="http://schemas.microsoft.com/office/drawing/2014/main" id="{F7C5FF59-D74E-440F-9999-5B0CAA94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9" y="1437859"/>
            <a:ext cx="7055981" cy="30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2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BAFA8C-5CFF-464D-B677-A6D18D201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589808"/>
              </p:ext>
            </p:extLst>
          </p:nvPr>
        </p:nvGraphicFramePr>
        <p:xfrm>
          <a:off x="1188881" y="1701568"/>
          <a:ext cx="9479119" cy="357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9585">
                  <a:extLst>
                    <a:ext uri="{9D8B030D-6E8A-4147-A177-3AD203B41FA5}">
                      <a16:colId xmlns:a16="http://schemas.microsoft.com/office/drawing/2014/main" val="2912329265"/>
                    </a:ext>
                  </a:extLst>
                </a:gridCol>
                <a:gridCol w="1916063">
                  <a:extLst>
                    <a:ext uri="{9D8B030D-6E8A-4147-A177-3AD203B41FA5}">
                      <a16:colId xmlns:a16="http://schemas.microsoft.com/office/drawing/2014/main" val="439658206"/>
                    </a:ext>
                  </a:extLst>
                </a:gridCol>
                <a:gridCol w="4573471">
                  <a:extLst>
                    <a:ext uri="{9D8B030D-6E8A-4147-A177-3AD203B41FA5}">
                      <a16:colId xmlns:a16="http://schemas.microsoft.com/office/drawing/2014/main" val="1896945689"/>
                    </a:ext>
                  </a:extLst>
                </a:gridCol>
              </a:tblGrid>
              <a:tr h="465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15" dirty="0">
                          <a:latin typeface="맑은 고딕"/>
                          <a:cs typeface="맑은 고딕"/>
                        </a:rPr>
                        <a:t>Types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 dirty="0">
                          <a:latin typeface="맑은 고딕"/>
                          <a:cs typeface="맑은 고딕"/>
                        </a:rPr>
                        <a:t>Tasks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Algorithms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096278"/>
                  </a:ext>
                </a:extLst>
              </a:tr>
              <a:tr h="2021203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지도학습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b="1" dirty="0">
                          <a:latin typeface="맑은 고딕"/>
                          <a:cs typeface="맑은 고딕"/>
                        </a:rPr>
                        <a:t>(Supervised</a:t>
                      </a:r>
                      <a:r>
                        <a:rPr sz="12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Learning)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분류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(Classification)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KNN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: k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Nearest</a:t>
                      </a:r>
                      <a:r>
                        <a:rPr sz="120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Neighbor</a:t>
                      </a: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1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SVM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: Support </a:t>
                      </a:r>
                      <a:r>
                        <a:rPr sz="1200" spc="-20" dirty="0">
                          <a:latin typeface="맑은 고딕"/>
                          <a:cs typeface="맑은 고딕"/>
                        </a:rPr>
                        <a:t>Vector</a:t>
                      </a:r>
                      <a:r>
                        <a:rPr sz="1200" spc="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Machine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dirty="0">
                          <a:latin typeface="맑은 고딕"/>
                          <a:cs typeface="맑은 고딕"/>
                        </a:rPr>
                        <a:t>Decision </a:t>
                      </a:r>
                      <a:r>
                        <a:rPr sz="1200" spc="-35" dirty="0">
                          <a:latin typeface="맑은 고딕"/>
                          <a:cs typeface="맑은 고딕"/>
                        </a:rPr>
                        <a:t>Tree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(의사결정</a:t>
                      </a:r>
                      <a:r>
                        <a:rPr sz="1200" spc="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나무)</a:t>
                      </a: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Logistic</a:t>
                      </a:r>
                      <a:r>
                        <a:rPr sz="1200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Regression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36007"/>
                  </a:ext>
                </a:extLst>
              </a:tr>
              <a:tr h="10872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6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lang="ko-KR" altLang="en-US" sz="1200" dirty="0">
                          <a:latin typeface="맑은 고딕"/>
                          <a:cs typeface="맑은 고딕"/>
                        </a:rPr>
                        <a:t>회귀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 </a:t>
                      </a:r>
                      <a:endParaRPr lang="en-US" altLang="ko-KR" sz="1200" dirty="0">
                        <a:latin typeface="맑은 고딕"/>
                        <a:cs typeface="맑은 고딕"/>
                      </a:endParaRPr>
                    </a:p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en-US" altLang="ko-KR" sz="1200" spc="-10" dirty="0">
                          <a:latin typeface="맑은 고딕"/>
                          <a:cs typeface="맑은 고딕"/>
                        </a:rPr>
                        <a:t>Regression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dirty="0">
                          <a:latin typeface="맑은 고딕"/>
                          <a:cs typeface="맑은 고딕"/>
                        </a:rPr>
                        <a:t>Linear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Regression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(선형</a:t>
                      </a:r>
                      <a:r>
                        <a:rPr sz="1200" spc="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회귀)</a:t>
                      </a: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1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89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916457" cy="660429"/>
            <a:chOff x="1188881" y="351819"/>
            <a:chExt cx="39164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9164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비지도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53AAF0-EFC3-46C5-8D32-E1EAAE3C8BE1}"/>
              </a:ext>
            </a:extLst>
          </p:cNvPr>
          <p:cNvSpPr txBox="1"/>
          <p:nvPr/>
        </p:nvSpPr>
        <p:spPr>
          <a:xfrm>
            <a:off x="1443786" y="1467862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정답이 주어지지 않은 상태에서 학습하는 알고리즘</a:t>
            </a:r>
            <a:endParaRPr lang="ko-KR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357EC-4EAA-456A-A3E8-C6B546F0E2E3}"/>
              </a:ext>
            </a:extLst>
          </p:cNvPr>
          <p:cNvSpPr txBox="1"/>
          <p:nvPr/>
        </p:nvSpPr>
        <p:spPr>
          <a:xfrm>
            <a:off x="1443785" y="2924470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최근 집중적으로 연구되고 있는 분야</a:t>
            </a:r>
            <a:endParaRPr lang="ko-KR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678D2-FF26-49D6-900F-CC695D7755CE}"/>
              </a:ext>
            </a:extLst>
          </p:cNvPr>
          <p:cNvSpPr txBox="1"/>
          <p:nvPr/>
        </p:nvSpPr>
        <p:spPr>
          <a:xfrm>
            <a:off x="1443785" y="2206169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EX) </a:t>
            </a:r>
            <a:r>
              <a:rPr lang="ko-KR" altLang="en-US" dirty="0"/>
              <a:t>데이터의 특성을 스스로 파악하여 비슷한 사진들끼리 분류</a:t>
            </a:r>
            <a:endParaRPr lang="ko-KR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EE40F7-1F6E-4A13-916D-324EC8E3C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7" y="1275915"/>
            <a:ext cx="8209762" cy="47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9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916457" cy="660429"/>
            <a:chOff x="1188881" y="351819"/>
            <a:chExt cx="39164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9164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비지도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31DBA8E2-BF46-412B-8ADF-DBE980C01AAA}"/>
              </a:ext>
            </a:extLst>
          </p:cNvPr>
          <p:cNvSpPr txBox="1"/>
          <p:nvPr/>
        </p:nvSpPr>
        <p:spPr>
          <a:xfrm>
            <a:off x="4001204" y="1193019"/>
            <a:ext cx="39751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Label이 </a:t>
            </a:r>
            <a:r>
              <a:rPr sz="1200" b="1" dirty="0">
                <a:latin typeface="맑은 고딕"/>
                <a:cs typeface="맑은 고딕"/>
              </a:rPr>
              <a:t>없는 학습 </a:t>
            </a:r>
            <a:r>
              <a:rPr sz="1200" b="1" spc="-15" dirty="0">
                <a:latin typeface="맑은 고딕"/>
                <a:cs typeface="맑은 고딕"/>
              </a:rPr>
              <a:t>데이터(Training </a:t>
            </a:r>
            <a:r>
              <a:rPr sz="1200" b="1" dirty="0">
                <a:latin typeface="맑은 고딕"/>
                <a:cs typeface="맑은 고딕"/>
              </a:rPr>
              <a:t>Set)를 이용해서</a:t>
            </a:r>
            <a:r>
              <a:rPr sz="1200" b="1" spc="-30" dirty="0">
                <a:latin typeface="맑은 고딕"/>
                <a:cs typeface="맑은 고딕"/>
              </a:rPr>
              <a:t> </a:t>
            </a:r>
            <a:r>
              <a:rPr sz="1200" b="1" dirty="0" err="1">
                <a:latin typeface="맑은 고딕"/>
                <a:cs typeface="맑은 고딕"/>
              </a:rPr>
              <a:t>학습</a:t>
            </a:r>
            <a:r>
              <a:rPr sz="1200" b="1" dirty="0">
                <a:latin typeface="맑은 고딕"/>
                <a:cs typeface="맑은 고딕"/>
              </a:rPr>
              <a:t>.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2F05E257-BAD5-48E0-AF57-5A91641F27B5}"/>
              </a:ext>
            </a:extLst>
          </p:cNvPr>
          <p:cNvSpPr/>
          <p:nvPr/>
        </p:nvSpPr>
        <p:spPr>
          <a:xfrm>
            <a:off x="867225" y="1402397"/>
            <a:ext cx="7109079" cy="2971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6">
            <a:extLst>
              <a:ext uri="{FF2B5EF4-FFF2-40B4-BE49-F238E27FC236}">
                <a16:creationId xmlns:a16="http://schemas.microsoft.com/office/drawing/2014/main" id="{FD6FCAFC-2F35-4319-B52F-FA679349FB5C}"/>
              </a:ext>
            </a:extLst>
          </p:cNvPr>
          <p:cNvGraphicFramePr>
            <a:graphicFrameLocks noGrp="1"/>
          </p:cNvGraphicFramePr>
          <p:nvPr/>
        </p:nvGraphicFramePr>
        <p:xfrm>
          <a:off x="476719" y="4764404"/>
          <a:ext cx="4455160" cy="1782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분류</a:t>
                      </a:r>
                      <a:r>
                        <a:rPr sz="1100" b="1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(Classification)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군집</a:t>
                      </a:r>
                      <a:r>
                        <a:rPr sz="11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(Clustering)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공통점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58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 marR="103505">
                        <a:lnSpc>
                          <a:spcPct val="1502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입력된 데이터들이 어떤 형태로 그룹을 형성하는지가</a:t>
                      </a:r>
                      <a:r>
                        <a:rPr sz="1100" spc="-10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관  심사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8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차이점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652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레이블이</a:t>
                      </a:r>
                      <a:r>
                        <a:rPr sz="110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있다.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레이블이</a:t>
                      </a:r>
                      <a:r>
                        <a:rPr sz="110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없다.</a:t>
                      </a:r>
                    </a:p>
                    <a:p>
                      <a:pPr marL="91440" marR="214629">
                        <a:lnSpc>
                          <a:spcPct val="150000"/>
                        </a:lnSpc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예) 의학 임상실험 환자군</a:t>
                      </a:r>
                      <a:r>
                        <a:rPr sz="1100" spc="-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구별  예) 구매자 유형</a:t>
                      </a:r>
                      <a:r>
                        <a:rPr sz="110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분류</a:t>
                      </a: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7">
            <a:extLst>
              <a:ext uri="{FF2B5EF4-FFF2-40B4-BE49-F238E27FC236}">
                <a16:creationId xmlns:a16="http://schemas.microsoft.com/office/drawing/2014/main" id="{CFA46DED-2BF9-4D51-BA4D-6A8F6DEA9C4B}"/>
              </a:ext>
            </a:extLst>
          </p:cNvPr>
          <p:cNvSpPr txBox="1"/>
          <p:nvPr/>
        </p:nvSpPr>
        <p:spPr>
          <a:xfrm>
            <a:off x="544474" y="4380433"/>
            <a:ext cx="15252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맑은 고딕"/>
                <a:cs typeface="맑은 고딕"/>
              </a:rPr>
              <a:t>분류와 군집의</a:t>
            </a:r>
            <a:r>
              <a:rPr sz="1200" b="1" spc="-6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비교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6967ECF8-F3F9-49A5-9123-9702D8DC2735}"/>
              </a:ext>
            </a:extLst>
          </p:cNvPr>
          <p:cNvSpPr/>
          <p:nvPr/>
        </p:nvSpPr>
        <p:spPr>
          <a:xfrm>
            <a:off x="5025813" y="4764403"/>
            <a:ext cx="4718846" cy="193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6B6F-FB25-49AD-BC64-6CE123BB4F03}"/>
              </a:ext>
            </a:extLst>
          </p:cNvPr>
          <p:cNvSpPr/>
          <p:nvPr/>
        </p:nvSpPr>
        <p:spPr>
          <a:xfrm>
            <a:off x="-121510" y="1174188"/>
            <a:ext cx="35991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01394">
              <a:lnSpc>
                <a:spcPct val="100000"/>
              </a:lnSpc>
              <a:spcBef>
                <a:spcPts val="1155"/>
              </a:spcBef>
            </a:pPr>
            <a:r>
              <a:rPr lang="en-US" altLang="ko-KR" sz="1200" b="1" dirty="0">
                <a:cs typeface="맑은 고딕"/>
              </a:rPr>
              <a:t>【</a:t>
            </a:r>
            <a:r>
              <a:rPr lang="ko-KR" altLang="en-US" sz="1200" b="1" spc="-5" dirty="0">
                <a:cs typeface="맑은 고딕"/>
              </a:rPr>
              <a:t> </a:t>
            </a:r>
            <a:r>
              <a:rPr lang="ko-KR" altLang="en-US" sz="1200" b="1" dirty="0">
                <a:cs typeface="맑은 고딕"/>
              </a:rPr>
              <a:t>비지도학습의</a:t>
            </a:r>
            <a:r>
              <a:rPr lang="ko-KR" altLang="en-US" sz="1200" b="1" spc="5" dirty="0">
                <a:cs typeface="맑은 고딕"/>
              </a:rPr>
              <a:t> </a:t>
            </a:r>
            <a:r>
              <a:rPr lang="en-US" altLang="ko-KR" sz="1200" b="1" spc="-20" dirty="0">
                <a:cs typeface="맑은 고딕"/>
              </a:rPr>
              <a:t>Training</a:t>
            </a:r>
            <a:r>
              <a:rPr lang="ko-KR" altLang="en-US" sz="1200" b="1" spc="-5" dirty="0">
                <a:cs typeface="맑은 고딕"/>
              </a:rPr>
              <a:t> </a:t>
            </a:r>
            <a:r>
              <a:rPr lang="en-US" altLang="ko-KR" sz="1200" b="1" spc="-5" dirty="0">
                <a:cs typeface="맑은 고딕"/>
              </a:rPr>
              <a:t>Set</a:t>
            </a:r>
            <a:r>
              <a:rPr lang="ko-KR" altLang="en-US" sz="1200" b="1" spc="-5" dirty="0">
                <a:cs typeface="맑은 고딕"/>
              </a:rPr>
              <a:t>의</a:t>
            </a:r>
            <a:r>
              <a:rPr lang="ko-KR" altLang="en-US" sz="1200" b="1" dirty="0">
                <a:cs typeface="맑은 고딕"/>
              </a:rPr>
              <a:t> 예</a:t>
            </a:r>
            <a:r>
              <a:rPr lang="en-US" altLang="ko-KR" sz="1200" b="1" dirty="0">
                <a:cs typeface="맑은 고딕"/>
              </a:rPr>
              <a:t>】</a:t>
            </a:r>
            <a:endParaRPr lang="ko-KR" altLang="en-US" sz="1200" dirty="0"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020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916457" cy="660429"/>
            <a:chOff x="1188881" y="351819"/>
            <a:chExt cx="39164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9164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비지도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A50670-69AF-4599-B252-815C693F9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70617"/>
              </p:ext>
            </p:extLst>
          </p:nvPr>
        </p:nvGraphicFramePr>
        <p:xfrm>
          <a:off x="1188882" y="2008505"/>
          <a:ext cx="8208645" cy="1141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0318">
                  <a:extLst>
                    <a:ext uri="{9D8B030D-6E8A-4147-A177-3AD203B41FA5}">
                      <a16:colId xmlns:a16="http://schemas.microsoft.com/office/drawing/2014/main" val="4057400276"/>
                    </a:ext>
                  </a:extLst>
                </a:gridCol>
                <a:gridCol w="1677832">
                  <a:extLst>
                    <a:ext uri="{9D8B030D-6E8A-4147-A177-3AD203B41FA5}">
                      <a16:colId xmlns:a16="http://schemas.microsoft.com/office/drawing/2014/main" val="1009695177"/>
                    </a:ext>
                  </a:extLst>
                </a:gridCol>
                <a:gridCol w="3960495">
                  <a:extLst>
                    <a:ext uri="{9D8B030D-6E8A-4147-A177-3AD203B41FA5}">
                      <a16:colId xmlns:a16="http://schemas.microsoft.com/office/drawing/2014/main" val="2698050310"/>
                    </a:ext>
                  </a:extLst>
                </a:gridCol>
              </a:tblGrid>
              <a:tr h="1141095">
                <a:tc>
                  <a:txBody>
                    <a:bodyPr/>
                    <a:lstStyle/>
                    <a:p>
                      <a:pPr marL="91440" marR="716280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b="1" dirty="0" err="1">
                          <a:latin typeface="맑은 고딕"/>
                          <a:cs typeface="맑은 고딕"/>
                        </a:rPr>
                        <a:t>비지도학습</a:t>
                      </a:r>
                      <a:r>
                        <a:rPr sz="1200" b="1" dirty="0">
                          <a:latin typeface="맑은 고딕"/>
                          <a:cs typeface="맑은 고딕"/>
                        </a:rPr>
                        <a:t>  </a:t>
                      </a:r>
                      <a:endParaRPr lang="en-US" altLang="ko-KR" sz="1200" b="1" dirty="0">
                        <a:latin typeface="맑은 고딕"/>
                        <a:cs typeface="맑은 고딕"/>
                      </a:endParaRPr>
                    </a:p>
                    <a:p>
                      <a:pPr marL="91440" marR="716280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b="1" dirty="0">
                          <a:latin typeface="맑은 고딕"/>
                          <a:cs typeface="맑은 고딕"/>
                        </a:rPr>
                        <a:t>(Unsupervised</a:t>
                      </a:r>
                      <a:r>
                        <a:rPr sz="1200" b="1" spc="-7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Learning)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825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dirty="0" err="1">
                          <a:latin typeface="맑은 고딕"/>
                          <a:cs typeface="맑은 고딕"/>
                        </a:rPr>
                        <a:t>군집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  </a:t>
                      </a:r>
                      <a:endParaRPr lang="en-US" altLang="ko-KR" sz="1200" dirty="0">
                        <a:latin typeface="맑은 고딕"/>
                        <a:cs typeface="맑은 고딕"/>
                      </a:endParaRPr>
                    </a:p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latin typeface="맑은 고딕"/>
                          <a:cs typeface="맑은 고딕"/>
                        </a:rPr>
                        <a:t>(C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us</a:t>
                      </a:r>
                      <a:r>
                        <a:rPr sz="1200" spc="-2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ng)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K-Means</a:t>
                      </a:r>
                      <a:r>
                        <a:rPr sz="120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Clustering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DBSCAN</a:t>
                      </a:r>
                      <a:r>
                        <a:rPr sz="120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Clustering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Hierarchical Clustering (계층형</a:t>
                      </a:r>
                      <a:r>
                        <a:rPr sz="1200" spc="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군집)</a:t>
                      </a: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89363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52C6A6-8BEC-493E-BD6E-2165BFE06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05825"/>
              </p:ext>
            </p:extLst>
          </p:nvPr>
        </p:nvGraphicFramePr>
        <p:xfrm>
          <a:off x="1199041" y="1734820"/>
          <a:ext cx="8208645" cy="273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0159">
                  <a:extLst>
                    <a:ext uri="{9D8B030D-6E8A-4147-A177-3AD203B41FA5}">
                      <a16:colId xmlns:a16="http://schemas.microsoft.com/office/drawing/2014/main" val="4186117266"/>
                    </a:ext>
                  </a:extLst>
                </a:gridCol>
                <a:gridCol w="1687991">
                  <a:extLst>
                    <a:ext uri="{9D8B030D-6E8A-4147-A177-3AD203B41FA5}">
                      <a16:colId xmlns:a16="http://schemas.microsoft.com/office/drawing/2014/main" val="2851792762"/>
                    </a:ext>
                  </a:extLst>
                </a:gridCol>
                <a:gridCol w="3960495">
                  <a:extLst>
                    <a:ext uri="{9D8B030D-6E8A-4147-A177-3AD203B41FA5}">
                      <a16:colId xmlns:a16="http://schemas.microsoft.com/office/drawing/2014/main" val="3704471649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15" dirty="0">
                          <a:latin typeface="맑은 고딕"/>
                          <a:cs typeface="맑은 고딕"/>
                        </a:rPr>
                        <a:t>Types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 dirty="0">
                          <a:latin typeface="맑은 고딕"/>
                          <a:cs typeface="맑은 고딕"/>
                        </a:rPr>
                        <a:t>Tasks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Algorithms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23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31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강화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50AE7D-9E5A-4B12-8234-FC05C260120E}"/>
              </a:ext>
            </a:extLst>
          </p:cNvPr>
          <p:cNvSpPr txBox="1"/>
          <p:nvPr/>
        </p:nvSpPr>
        <p:spPr>
          <a:xfrm>
            <a:off x="985815" y="1859927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 보상을 통해 상은 최대화</a:t>
            </a:r>
            <a:r>
              <a:rPr lang="en-US" altLang="ko-KR" dirty="0"/>
              <a:t>, </a:t>
            </a:r>
            <a:r>
              <a:rPr lang="ko-KR" altLang="en-US" dirty="0"/>
              <a:t>벌은 최소화하는 방향으로 강화한다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C3CE91-5F18-4E3D-AFA5-1FEE6E88F485}"/>
              </a:ext>
            </a:extLst>
          </p:cNvPr>
          <p:cNvSpPr txBox="1"/>
          <p:nvPr/>
        </p:nvSpPr>
        <p:spPr>
          <a:xfrm>
            <a:off x="985814" y="2459797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 시행착오를 겪으며 경험이 쌓이고</a:t>
            </a:r>
            <a:r>
              <a:rPr lang="en-US" altLang="ko-KR" dirty="0"/>
              <a:t>, </a:t>
            </a:r>
            <a:r>
              <a:rPr lang="ko-KR" altLang="en-US" dirty="0"/>
              <a:t>옳고 </a:t>
            </a:r>
            <a:r>
              <a:rPr lang="ko-KR" altLang="en-US" dirty="0" err="1"/>
              <a:t>그른지</a:t>
            </a:r>
            <a:r>
              <a:rPr lang="ko-KR" altLang="en-US" dirty="0"/>
              <a:t> 판단을 하게 됨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30545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강화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6792441C-E45F-43E4-B937-DDCB10757AE5}"/>
              </a:ext>
            </a:extLst>
          </p:cNvPr>
          <p:cNvSpPr/>
          <p:nvPr/>
        </p:nvSpPr>
        <p:spPr>
          <a:xfrm>
            <a:off x="490138" y="2213445"/>
            <a:ext cx="5173694" cy="2939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313665CD-BBAA-4816-A6F4-39F2A6057740}"/>
              </a:ext>
            </a:extLst>
          </p:cNvPr>
          <p:cNvSpPr txBox="1"/>
          <p:nvPr/>
        </p:nvSpPr>
        <p:spPr>
          <a:xfrm>
            <a:off x="5730240" y="2407693"/>
            <a:ext cx="5933440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cs typeface="맑은 고딕"/>
              </a:rPr>
              <a:t>강화학습</a:t>
            </a:r>
            <a:endParaRPr sz="1200" dirty="0">
              <a:cs typeface="맑은 고딕"/>
            </a:endParaRPr>
          </a:p>
          <a:p>
            <a:pPr marL="184785" indent="-172085">
              <a:lnSpc>
                <a:spcPct val="100000"/>
              </a:lnSpc>
              <a:spcBef>
                <a:spcPts val="1360"/>
              </a:spcBef>
              <a:buFont typeface="Wingdings"/>
              <a:buChar char=""/>
              <a:tabLst>
                <a:tab pos="185420" algn="l"/>
              </a:tabLst>
            </a:pPr>
            <a:r>
              <a:rPr sz="1200" dirty="0">
                <a:cs typeface="맑은 고딕"/>
              </a:rPr>
              <a:t>시행착오 과정을 거쳐 학습하기 때문에 사람의 학습방식과</a:t>
            </a:r>
            <a:r>
              <a:rPr sz="1200" spc="-95" dirty="0">
                <a:cs typeface="맑은 고딕"/>
              </a:rPr>
              <a:t> </a:t>
            </a:r>
            <a:r>
              <a:rPr sz="1200" dirty="0">
                <a:cs typeface="맑은 고딕"/>
              </a:rPr>
              <a:t>유사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"/>
            </a:pPr>
            <a:endParaRPr sz="1200" dirty="0"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sz="1200" dirty="0">
                <a:cs typeface="맑은 고딕"/>
              </a:rPr>
              <a:t>Agent는 환경으로부터 상태를 관측하고 이에 따른 </a:t>
            </a:r>
            <a:r>
              <a:rPr sz="1200" dirty="0" err="1">
                <a:cs typeface="맑은 고딕"/>
              </a:rPr>
              <a:t>적절한</a:t>
            </a:r>
            <a:r>
              <a:rPr sz="1200" dirty="0">
                <a:cs typeface="맑은 고딕"/>
              </a:rPr>
              <a:t> </a:t>
            </a:r>
            <a:r>
              <a:rPr sz="1200" dirty="0" err="1">
                <a:cs typeface="맑은 고딕"/>
              </a:rPr>
              <a:t>행동을</a:t>
            </a:r>
            <a:r>
              <a:rPr lang="en-US" altLang="ko-KR" sz="1200" spc="-165" dirty="0">
                <a:cs typeface="맑은 고딕"/>
              </a:rPr>
              <a:t> </a:t>
            </a:r>
            <a:r>
              <a:rPr sz="1200" spc="5" dirty="0" err="1">
                <a:cs typeface="맑은 고딕"/>
              </a:rPr>
              <a:t>하</a:t>
            </a:r>
            <a:r>
              <a:rPr sz="1200" dirty="0" err="1">
                <a:cs typeface="맑은 고딕"/>
              </a:rPr>
              <a:t>면</a:t>
            </a:r>
            <a:r>
              <a:rPr lang="en-US" altLang="ko-KR" sz="1200" dirty="0">
                <a:cs typeface="맑은 고딕"/>
              </a:rPr>
              <a:t>,</a:t>
            </a:r>
            <a:r>
              <a:rPr sz="1200" dirty="0">
                <a:cs typeface="맑은 고딕"/>
              </a:rPr>
              <a:t> </a:t>
            </a:r>
            <a:endParaRPr lang="en-US" altLang="ko-KR" sz="1200" dirty="0">
              <a:cs typeface="맑은 고딕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endParaRPr lang="en-US" altLang="ko-KR" sz="1200" dirty="0">
              <a:cs typeface="맑은 고딕"/>
            </a:endParaRPr>
          </a:p>
          <a:p>
            <a:pPr marL="12700">
              <a:lnSpc>
                <a:spcPct val="100000"/>
              </a:lnSpc>
              <a:tabLst>
                <a:tab pos="185420" algn="l"/>
              </a:tabLst>
            </a:pPr>
            <a:r>
              <a:rPr lang="en-US" altLang="ko-KR" sz="1200" dirty="0">
                <a:cs typeface="맑은 고딕"/>
              </a:rPr>
              <a:t>    </a:t>
            </a:r>
            <a:r>
              <a:rPr sz="1200" dirty="0">
                <a:cs typeface="맑은 고딕"/>
              </a:rPr>
              <a:t>이 행동을 기준으로 환경으로부터 보상을</a:t>
            </a:r>
            <a:r>
              <a:rPr sz="1200" spc="-75" dirty="0">
                <a:cs typeface="맑은 고딕"/>
              </a:rPr>
              <a:t> </a:t>
            </a:r>
            <a:r>
              <a:rPr sz="1200" dirty="0">
                <a:cs typeface="맑은 고딕"/>
              </a:rPr>
              <a:t>받는다.</a:t>
            </a:r>
          </a:p>
          <a:p>
            <a:pPr marL="184785" marR="5080" indent="-172085">
              <a:lnSpc>
                <a:spcPct val="200000"/>
              </a:lnSpc>
              <a:buFont typeface="Wingdings"/>
              <a:buChar char=""/>
              <a:tabLst>
                <a:tab pos="185420" algn="l"/>
              </a:tabLst>
            </a:pPr>
            <a:r>
              <a:rPr sz="1200" dirty="0">
                <a:cs typeface="맑은 고딕"/>
              </a:rPr>
              <a:t>관측 – 행동 – 보상의 상호작용을 반복하면서 환경으로부터 </a:t>
            </a:r>
            <a:r>
              <a:rPr sz="1200" dirty="0" err="1">
                <a:cs typeface="맑은 고딕"/>
              </a:rPr>
              <a:t>얻는</a:t>
            </a:r>
            <a:r>
              <a:rPr sz="1200" spc="-105" dirty="0">
                <a:cs typeface="맑은 고딕"/>
              </a:rPr>
              <a:t> </a:t>
            </a:r>
            <a:r>
              <a:rPr sz="1200" dirty="0" err="1">
                <a:cs typeface="맑은 고딕"/>
              </a:rPr>
              <a:t>보상을</a:t>
            </a:r>
            <a:r>
              <a:rPr sz="1200" dirty="0">
                <a:cs typeface="맑은 고딕"/>
              </a:rPr>
              <a:t> 최대화하는 태스크를 수행하기 위한 일련의</a:t>
            </a:r>
            <a:r>
              <a:rPr sz="1200" spc="-85" dirty="0">
                <a:cs typeface="맑은 고딕"/>
              </a:rPr>
              <a:t> </a:t>
            </a:r>
            <a:r>
              <a:rPr sz="1200" dirty="0">
                <a:cs typeface="맑은 고딕"/>
              </a:rPr>
              <a:t>과정.</a:t>
            </a: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1200" dirty="0"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sz="1200" dirty="0">
                <a:cs typeface="맑은 고딕"/>
              </a:rPr>
              <a:t>관측 – 행동 – 보상의 과정을 경험(Experience)이라고도</a:t>
            </a:r>
            <a:r>
              <a:rPr sz="1200" spc="-85" dirty="0">
                <a:cs typeface="맑은 고딕"/>
              </a:rPr>
              <a:t> </a:t>
            </a:r>
            <a:r>
              <a:rPr sz="1200" dirty="0">
                <a:cs typeface="맑은 고딕"/>
              </a:rPr>
              <a:t>한다.</a:t>
            </a:r>
          </a:p>
        </p:txBody>
      </p:sp>
    </p:spTree>
    <p:extLst>
      <p:ext uri="{BB962C8B-B14F-4D97-AF65-F5344CB8AC3E}">
        <p14:creationId xmlns:p14="http://schemas.microsoft.com/office/powerpoint/2010/main" val="240264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강화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916D2610-31A6-4FF4-A898-D82E26C88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110734"/>
              </p:ext>
            </p:extLst>
          </p:nvPr>
        </p:nvGraphicFramePr>
        <p:xfrm>
          <a:off x="1348903" y="1910913"/>
          <a:ext cx="9494194" cy="365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15" dirty="0">
                          <a:latin typeface="맑은 고딕"/>
                          <a:cs typeface="맑은 고딕"/>
                        </a:rPr>
                        <a:t>Types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 dirty="0">
                          <a:latin typeface="맑은 고딕"/>
                          <a:cs typeface="맑은 고딕"/>
                        </a:rPr>
                        <a:t>Tasks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Algorithms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지도학습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b="1" dirty="0">
                          <a:latin typeface="맑은 고딕"/>
                          <a:cs typeface="맑은 고딕"/>
                        </a:rPr>
                        <a:t>(Supervised</a:t>
                      </a:r>
                      <a:r>
                        <a:rPr sz="12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Learning)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분류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(Classification)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KNN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: k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Nearest</a:t>
                      </a:r>
                      <a:r>
                        <a:rPr sz="120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Neighbor</a:t>
                      </a: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1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SVM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: Support </a:t>
                      </a:r>
                      <a:r>
                        <a:rPr sz="1200" spc="-20" dirty="0">
                          <a:latin typeface="맑은 고딕"/>
                          <a:cs typeface="맑은 고딕"/>
                        </a:rPr>
                        <a:t>Vector</a:t>
                      </a:r>
                      <a:r>
                        <a:rPr sz="1200" spc="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Machine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dirty="0">
                          <a:latin typeface="맑은 고딕"/>
                          <a:cs typeface="맑은 고딕"/>
                        </a:rPr>
                        <a:t>Decision </a:t>
                      </a:r>
                      <a:r>
                        <a:rPr sz="1200" spc="-35" dirty="0">
                          <a:latin typeface="맑은 고딕"/>
                          <a:cs typeface="맑은 고딕"/>
                        </a:rPr>
                        <a:t>Tree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(의사결정</a:t>
                      </a:r>
                      <a:r>
                        <a:rPr sz="1200" spc="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나무)</a:t>
                      </a: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Logistic</a:t>
                      </a:r>
                      <a:r>
                        <a:rPr sz="1200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Regression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6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dirty="0" err="1">
                          <a:latin typeface="맑은 고딕"/>
                          <a:cs typeface="맑은 고딕"/>
                        </a:rPr>
                        <a:t>예측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  </a:t>
                      </a:r>
                      <a:endParaRPr lang="en-US" altLang="ko-KR" sz="1200" dirty="0">
                        <a:latin typeface="맑은 고딕"/>
                        <a:cs typeface="맑은 고딕"/>
                      </a:endParaRPr>
                    </a:p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200" spc="-20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dic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on)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dirty="0">
                          <a:latin typeface="맑은 고딕"/>
                          <a:cs typeface="맑은 고딕"/>
                        </a:rPr>
                        <a:t>Linear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Regression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(선형</a:t>
                      </a:r>
                      <a:r>
                        <a:rPr sz="1200" spc="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회귀)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716280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b="1" dirty="0" err="1">
                          <a:latin typeface="맑은 고딕"/>
                          <a:cs typeface="맑은 고딕"/>
                        </a:rPr>
                        <a:t>비지도학습</a:t>
                      </a:r>
                      <a:r>
                        <a:rPr sz="1200" b="1" dirty="0">
                          <a:latin typeface="맑은 고딕"/>
                          <a:cs typeface="맑은 고딕"/>
                        </a:rPr>
                        <a:t>  </a:t>
                      </a:r>
                      <a:endParaRPr lang="en-US" altLang="ko-KR" sz="1200" b="1" dirty="0">
                        <a:latin typeface="맑은 고딕"/>
                        <a:cs typeface="맑은 고딕"/>
                      </a:endParaRPr>
                    </a:p>
                    <a:p>
                      <a:pPr marL="91440" marR="716280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b="1" dirty="0">
                          <a:latin typeface="맑은 고딕"/>
                          <a:cs typeface="맑은 고딕"/>
                        </a:rPr>
                        <a:t>(Unsupervised</a:t>
                      </a:r>
                      <a:r>
                        <a:rPr sz="1200" b="1" spc="-7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Learning)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825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dirty="0" err="1">
                          <a:latin typeface="맑은 고딕"/>
                          <a:cs typeface="맑은 고딕"/>
                        </a:rPr>
                        <a:t>군집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  </a:t>
                      </a:r>
                      <a:endParaRPr lang="en-US" altLang="ko-KR" sz="1200" dirty="0">
                        <a:latin typeface="맑은 고딕"/>
                        <a:cs typeface="맑은 고딕"/>
                      </a:endParaRPr>
                    </a:p>
                    <a:p>
                      <a:pPr marL="95250" marR="772795">
                        <a:lnSpc>
                          <a:spcPct val="150000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latin typeface="맑은 고딕"/>
                          <a:cs typeface="맑은 고딕"/>
                        </a:rPr>
                        <a:t>(C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us</a:t>
                      </a:r>
                      <a:r>
                        <a:rPr sz="1200" spc="-2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ng)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K-Means</a:t>
                      </a:r>
                      <a:r>
                        <a:rPr sz="120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Clustering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DBSCAN</a:t>
                      </a:r>
                      <a:r>
                        <a:rPr sz="120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Clustering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spc="-5" dirty="0">
                          <a:latin typeface="맑은 고딕"/>
                          <a:cs typeface="맑은 고딕"/>
                        </a:rPr>
                        <a:t>Hierarchical Clustering (계층형</a:t>
                      </a:r>
                      <a:r>
                        <a:rPr sz="1200" spc="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군집)</a:t>
                      </a:r>
                      <a:endParaRPr sz="120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b="1" dirty="0">
                          <a:latin typeface="맑은 고딕"/>
                          <a:cs typeface="맑은 고딕"/>
                        </a:rPr>
                        <a:t>강화학습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spc="-10" dirty="0">
                          <a:latin typeface="맑은 고딕"/>
                          <a:cs typeface="맑은 고딕"/>
                        </a:rPr>
                        <a:t>(Reinforcement</a:t>
                      </a:r>
                      <a:r>
                        <a:rPr sz="1200" b="1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b="1" spc="-5" dirty="0">
                          <a:latin typeface="맑은 고딕"/>
                          <a:cs typeface="맑은 고딕"/>
                        </a:rPr>
                        <a:t>Learning)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 indent="-172720">
                        <a:lnSpc>
                          <a:spcPct val="100000"/>
                        </a:lnSpc>
                        <a:spcBef>
                          <a:spcPts val="785"/>
                        </a:spcBef>
                        <a:buFont typeface="Wingdings"/>
                        <a:buChar char=""/>
                        <a:tabLst>
                          <a:tab pos="265430" algn="l"/>
                        </a:tabLst>
                      </a:pPr>
                      <a:r>
                        <a:rPr sz="1200" dirty="0">
                          <a:latin typeface="맑은 고딕"/>
                          <a:cs typeface="맑은 고딕"/>
                        </a:rPr>
                        <a:t>MDP : </a:t>
                      </a:r>
                      <a:r>
                        <a:rPr sz="1200" spc="-5" dirty="0">
                          <a:latin typeface="맑은 고딕"/>
                          <a:cs typeface="맑은 고딕"/>
                        </a:rPr>
                        <a:t>Markov </a:t>
                      </a:r>
                      <a:r>
                        <a:rPr sz="1200" dirty="0">
                          <a:latin typeface="맑은 고딕"/>
                          <a:cs typeface="맑은 고딕"/>
                        </a:rPr>
                        <a:t>Decision</a:t>
                      </a:r>
                      <a:r>
                        <a:rPr sz="1200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10" dirty="0">
                          <a:latin typeface="맑은 고딕"/>
                          <a:cs typeface="맑은 고딕"/>
                        </a:rPr>
                        <a:t>Process</a:t>
                      </a:r>
                      <a:endParaRPr sz="1200" dirty="0">
                        <a:latin typeface="맑은 고딕"/>
                        <a:cs typeface="맑은 고딕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3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머신러닝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알고리즘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81714F-1EBF-4F23-9F28-96370981F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07232" y="3405664"/>
            <a:ext cx="7067129" cy="1566124"/>
            <a:chOff x="212651" y="3206557"/>
            <a:chExt cx="7067129" cy="1566124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머신러닝이란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?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머신러닝의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분류 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576393" cy="369332"/>
              <a:chOff x="212651" y="3255887"/>
              <a:chExt cx="1576393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 err="1">
                    <a:solidFill>
                      <a:schemeClr val="bg1"/>
                    </a:solidFill>
                  </a:rPr>
                  <a:t>머신러닝</a:t>
                </a:r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189237" y="3206557"/>
              <a:ext cx="2467663" cy="369332"/>
              <a:chOff x="2189237" y="3206557"/>
              <a:chExt cx="2467663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18923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734579" y="3206557"/>
                <a:ext cx="19223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 err="1">
                    <a:solidFill>
                      <a:schemeClr val="bg1"/>
                    </a:solidFill>
                  </a:rPr>
                  <a:t>머신러닝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 알고리즘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86451" y="3206557"/>
              <a:ext cx="1364797" cy="369332"/>
              <a:chOff x="5328347" y="3207822"/>
              <a:chExt cx="1364797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328347" y="320782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73689" y="3207822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딥러닝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730406" y="3590883"/>
              <a:ext cx="3541394" cy="118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예측  문제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분류  문제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군집  문제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강화  학습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58525" y="3600053"/>
              <a:ext cx="1921255" cy="9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딥러닝 이란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?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인공신경망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딥러닝 활용 사례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4F5C6D-87B6-4DCC-BB47-762D1E86C7FE}"/>
              </a:ext>
            </a:extLst>
          </p:cNvPr>
          <p:cNvSpPr txBox="1"/>
          <p:nvPr/>
        </p:nvSpPr>
        <p:spPr>
          <a:xfrm>
            <a:off x="7508635" y="3429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9DDCEB-E5B5-43B2-B63F-7B947B466726}"/>
              </a:ext>
            </a:extLst>
          </p:cNvPr>
          <p:cNvSpPr txBox="1"/>
          <p:nvPr/>
        </p:nvSpPr>
        <p:spPr>
          <a:xfrm>
            <a:off x="8053977" y="3429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참고 문헌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E4420A-3240-4AAC-BE33-D2910D2A2FAF}"/>
              </a:ext>
            </a:extLst>
          </p:cNvPr>
          <p:cNvSpPr txBox="1"/>
          <p:nvPr/>
        </p:nvSpPr>
        <p:spPr>
          <a:xfrm>
            <a:off x="8088607" y="3778527"/>
            <a:ext cx="1921255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참고 문헌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7212" cy="715637"/>
            <a:chOff x="1188881" y="351819"/>
            <a:chExt cx="1757212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 err="1"/>
                <a:t>머신러닝</a:t>
              </a:r>
              <a:r>
                <a:rPr lang="ko-KR" altLang="en-US" sz="1200" dirty="0"/>
                <a:t> 알고리즘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5485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예측  문제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473C3B0E-1095-4623-812D-6FC024582344}"/>
              </a:ext>
            </a:extLst>
          </p:cNvPr>
          <p:cNvSpPr txBox="1"/>
          <p:nvPr/>
        </p:nvSpPr>
        <p:spPr>
          <a:xfrm>
            <a:off x="450005" y="1237727"/>
            <a:ext cx="6706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Linear </a:t>
            </a:r>
            <a:r>
              <a:rPr sz="1200" b="1" spc="-10" dirty="0">
                <a:latin typeface="맑은 고딕"/>
                <a:cs typeface="맑은 고딕"/>
              </a:rPr>
              <a:t>Regression은 </a:t>
            </a:r>
            <a:r>
              <a:rPr sz="1200" b="1" dirty="0">
                <a:latin typeface="맑은 고딕"/>
                <a:cs typeface="맑은 고딕"/>
              </a:rPr>
              <a:t>독립변수와 종속변수의 관계를 설명하여 예측 문제를 해결하는 데</a:t>
            </a:r>
            <a:r>
              <a:rPr sz="1200" b="1" spc="-3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사용된다.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EC0E9582-D183-4C0E-A2CC-1860A33E6B7E}"/>
              </a:ext>
            </a:extLst>
          </p:cNvPr>
          <p:cNvSpPr txBox="1"/>
          <p:nvPr/>
        </p:nvSpPr>
        <p:spPr>
          <a:xfrm>
            <a:off x="1442248" y="1771381"/>
            <a:ext cx="1373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선형 회귀의</a:t>
            </a:r>
            <a:r>
              <a:rPr sz="1200" b="1" spc="-8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구분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616AF988-6D97-4164-BDE9-ABD8EAE137CD}"/>
              </a:ext>
            </a:extLst>
          </p:cNvPr>
          <p:cNvSpPr txBox="1"/>
          <p:nvPr/>
        </p:nvSpPr>
        <p:spPr>
          <a:xfrm>
            <a:off x="5692277" y="1845209"/>
            <a:ext cx="4313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185420" algn="l"/>
              </a:tabLst>
            </a:pPr>
            <a:r>
              <a:rPr sz="1050" dirty="0">
                <a:latin typeface="Cambria Math"/>
                <a:cs typeface="Cambria Math"/>
              </a:rPr>
              <a:t>𝒙 ∶ </a:t>
            </a:r>
            <a:r>
              <a:rPr sz="1050" spc="5" dirty="0">
                <a:latin typeface="맑은 고딕"/>
                <a:cs typeface="맑은 고딕"/>
              </a:rPr>
              <a:t>독립변수 </a:t>
            </a:r>
            <a:r>
              <a:rPr sz="1050" dirty="0">
                <a:latin typeface="Cambria Math"/>
                <a:cs typeface="Cambria Math"/>
              </a:rPr>
              <a:t>𝒚 ∶ </a:t>
            </a:r>
            <a:r>
              <a:rPr sz="1050" spc="5" dirty="0">
                <a:latin typeface="맑은 고딕"/>
                <a:cs typeface="맑은 고딕"/>
              </a:rPr>
              <a:t>종속변수 </a:t>
            </a:r>
            <a:r>
              <a:rPr sz="1050" dirty="0">
                <a:latin typeface="Cambria Math"/>
                <a:cs typeface="Cambria Math"/>
              </a:rPr>
              <a:t>𝜷</a:t>
            </a:r>
            <a:r>
              <a:rPr sz="1125" baseline="-14814" dirty="0">
                <a:latin typeface="Cambria Math"/>
                <a:cs typeface="Cambria Math"/>
              </a:rPr>
              <a:t>𝟎 </a:t>
            </a:r>
            <a:r>
              <a:rPr sz="1050" b="1" dirty="0">
                <a:latin typeface="맑은 고딕"/>
                <a:cs typeface="맑은 고딕"/>
              </a:rPr>
              <a:t>: y절편 </a:t>
            </a:r>
            <a:r>
              <a:rPr sz="1050" b="1" spc="-5" dirty="0">
                <a:latin typeface="맑은 고딕"/>
                <a:cs typeface="맑은 고딕"/>
              </a:rPr>
              <a:t>(bias) </a:t>
            </a:r>
            <a:r>
              <a:rPr sz="1050" spc="15" dirty="0">
                <a:latin typeface="Cambria Math"/>
                <a:cs typeface="Cambria Math"/>
              </a:rPr>
              <a:t>𝜷</a:t>
            </a:r>
            <a:r>
              <a:rPr sz="1125" spc="22" baseline="-14814" dirty="0">
                <a:latin typeface="Cambria Math"/>
                <a:cs typeface="Cambria Math"/>
              </a:rPr>
              <a:t>𝟏</a:t>
            </a:r>
            <a:r>
              <a:rPr sz="1050" b="1" spc="15" dirty="0">
                <a:latin typeface="맑은 고딕"/>
                <a:cs typeface="맑은 고딕"/>
              </a:rPr>
              <a:t>, </a:t>
            </a:r>
            <a:r>
              <a:rPr sz="1050" spc="5" dirty="0">
                <a:latin typeface="Cambria Math"/>
                <a:cs typeface="Cambria Math"/>
              </a:rPr>
              <a:t>𝜷</a:t>
            </a:r>
            <a:r>
              <a:rPr sz="1125" spc="7" baseline="-14814" dirty="0">
                <a:latin typeface="Cambria Math"/>
                <a:cs typeface="Cambria Math"/>
              </a:rPr>
              <a:t>𝟐 </a:t>
            </a:r>
            <a:r>
              <a:rPr sz="1050" b="1" dirty="0">
                <a:latin typeface="맑은 고딕"/>
                <a:cs typeface="맑은 고딕"/>
              </a:rPr>
              <a:t>: </a:t>
            </a:r>
            <a:r>
              <a:rPr sz="1050" b="1" spc="5" dirty="0">
                <a:latin typeface="맑은 고딕"/>
                <a:cs typeface="맑은 고딕"/>
              </a:rPr>
              <a:t>기울기</a:t>
            </a:r>
            <a:r>
              <a:rPr sz="1050" b="1" spc="-35" dirty="0">
                <a:latin typeface="맑은 고딕"/>
                <a:cs typeface="맑은 고딕"/>
              </a:rPr>
              <a:t> </a:t>
            </a:r>
            <a:r>
              <a:rPr sz="1050" b="1" spc="-5" dirty="0">
                <a:latin typeface="맑은 고딕"/>
                <a:cs typeface="맑은 고딕"/>
              </a:rPr>
              <a:t>(weight)</a:t>
            </a:r>
            <a:endParaRPr sz="1050" dirty="0">
              <a:latin typeface="맑은 고딕"/>
              <a:cs typeface="맑은 고딕"/>
            </a:endParaRPr>
          </a:p>
        </p:txBody>
      </p:sp>
      <p:graphicFrame>
        <p:nvGraphicFramePr>
          <p:cNvPr id="25" name="object 9">
            <a:extLst>
              <a:ext uri="{FF2B5EF4-FFF2-40B4-BE49-F238E27FC236}">
                <a16:creationId xmlns:a16="http://schemas.microsoft.com/office/drawing/2014/main" id="{897C8435-FC8A-48D2-9E79-62EFE814A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52957"/>
              </p:ext>
            </p:extLst>
          </p:nvPr>
        </p:nvGraphicFramePr>
        <p:xfrm>
          <a:off x="1588273" y="2084137"/>
          <a:ext cx="8208008" cy="3317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4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단순 선형 회귀 (Simple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Linear</a:t>
                      </a:r>
                      <a:r>
                        <a:rPr sz="1100" b="1" spc="-6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Regression)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다중 선형 회귀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(Multiple Linear</a:t>
                      </a:r>
                      <a:r>
                        <a:rPr sz="1100" b="1" spc="-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Regression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5590">
                <a:tc>
                  <a:txBody>
                    <a:bodyPr/>
                    <a:lstStyle/>
                    <a:p>
                      <a:pPr marL="111760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𝒚 = </a:t>
                      </a:r>
                      <a:r>
                        <a:rPr sz="1200" spc="1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𝜷</a:t>
                      </a:r>
                      <a:r>
                        <a:rPr sz="1275" spc="15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200" spc="4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200" spc="2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𝜷</a:t>
                      </a:r>
                      <a:r>
                        <a:rPr sz="1275" spc="30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200" spc="2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𝒙</a:t>
                      </a:r>
                      <a:endParaRPr sz="1200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41402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Char char=""/>
                        <a:tabLst>
                          <a:tab pos="414655" algn="l"/>
                        </a:tabLst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독립변수 </a:t>
                      </a:r>
                      <a:r>
                        <a:rPr sz="1100" b="1" spc="5" dirty="0">
                          <a:latin typeface="맑은 고딕"/>
                          <a:cs typeface="맑은 고딕"/>
                        </a:rPr>
                        <a:t>x가</a:t>
                      </a:r>
                      <a:r>
                        <a:rPr sz="1100" b="1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하나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  <a:p>
                      <a:pPr marL="414020" indent="-172720">
                        <a:lnSpc>
                          <a:spcPct val="100000"/>
                        </a:lnSpc>
                        <a:spcBef>
                          <a:spcPts val="660"/>
                        </a:spcBef>
                        <a:buFont typeface="Wingdings"/>
                        <a:buChar char=""/>
                        <a:tabLst>
                          <a:tab pos="414655" algn="l"/>
                        </a:tabLst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예) 키와 몸무게의</a:t>
                      </a:r>
                      <a:r>
                        <a:rPr sz="1100" b="1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상관관계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𝒚 = 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𝜷</a:t>
                      </a:r>
                      <a:r>
                        <a:rPr sz="1275" spc="7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200" spc="2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𝜷</a:t>
                      </a:r>
                      <a:r>
                        <a:rPr sz="1275" spc="30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200" spc="2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1275" spc="30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𝟏 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200" spc="9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200" spc="2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𝜷</a:t>
                      </a:r>
                      <a:r>
                        <a:rPr sz="1275" spc="30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𝟐</a:t>
                      </a:r>
                      <a:r>
                        <a:rPr sz="1200" spc="2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1275" spc="30" baseline="-16339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𝟐…</a:t>
                      </a:r>
                      <a:endParaRPr sz="1275" baseline="-16339" dirty="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 dirty="0">
                        <a:latin typeface="Times New Roman"/>
                        <a:cs typeface="Times New Roman"/>
                      </a:endParaRPr>
                    </a:p>
                    <a:p>
                      <a:pPr marL="271145" indent="-172085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271780" algn="l"/>
                        </a:tabLst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독립변수 </a:t>
                      </a:r>
                      <a:r>
                        <a:rPr sz="1100" b="1" spc="5" dirty="0">
                          <a:latin typeface="맑은 고딕"/>
                          <a:cs typeface="맑은 고딕"/>
                        </a:rPr>
                        <a:t>x가</a:t>
                      </a:r>
                      <a:r>
                        <a:rPr sz="1100" b="1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하나이상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  <a:p>
                      <a:pPr marL="271145" indent="-172085">
                        <a:lnSpc>
                          <a:spcPct val="100000"/>
                        </a:lnSpc>
                        <a:spcBef>
                          <a:spcPts val="660"/>
                        </a:spcBef>
                        <a:buFont typeface="Wingdings"/>
                        <a:buChar char=""/>
                        <a:tabLst>
                          <a:tab pos="271780" algn="l"/>
                        </a:tabLst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예) 수면시간, 운동시간, 라면 먹는 횟수가 몸무게에 </a:t>
                      </a:r>
                      <a:r>
                        <a:rPr sz="1100" b="1" dirty="0" err="1">
                          <a:latin typeface="맑은 고딕"/>
                          <a:cs typeface="맑은 고딕"/>
                        </a:rPr>
                        <a:t>미치는</a:t>
                      </a:r>
                      <a:r>
                        <a:rPr sz="1100" b="1" spc="-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영</a:t>
                      </a:r>
                      <a:r>
                        <a:rPr lang="ko-KR" altLang="en-US" sz="1100" b="1" dirty="0">
                          <a:latin typeface="맑은 고딕"/>
                          <a:cs typeface="맑은 고딕"/>
                        </a:rPr>
                        <a:t>향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7">
            <a:extLst>
              <a:ext uri="{FF2B5EF4-FFF2-40B4-BE49-F238E27FC236}">
                <a16:creationId xmlns:a16="http://schemas.microsoft.com/office/drawing/2014/main" id="{C8E4AD65-F0EA-44BD-8D29-5E4FD6E6D6D9}"/>
              </a:ext>
            </a:extLst>
          </p:cNvPr>
          <p:cNvSpPr/>
          <p:nvPr/>
        </p:nvSpPr>
        <p:spPr>
          <a:xfrm>
            <a:off x="2129001" y="2499571"/>
            <a:ext cx="2685205" cy="2035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F1F56F32-65C7-4974-9934-F774C647CE17}"/>
              </a:ext>
            </a:extLst>
          </p:cNvPr>
          <p:cNvSpPr/>
          <p:nvPr/>
        </p:nvSpPr>
        <p:spPr>
          <a:xfrm>
            <a:off x="5967944" y="2720406"/>
            <a:ext cx="3359023" cy="2045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50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7212" cy="715637"/>
            <a:chOff x="1188881" y="351819"/>
            <a:chExt cx="1757212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 err="1"/>
                <a:t>머신러닝</a:t>
              </a:r>
              <a:r>
                <a:rPr lang="ko-KR" altLang="en-US" sz="1200" dirty="0"/>
                <a:t> 알고리즘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5485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분류  문제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6D19ABB2-E65A-40C2-87CB-BF3D0F1ED82D}"/>
              </a:ext>
            </a:extLst>
          </p:cNvPr>
          <p:cNvSpPr txBox="1"/>
          <p:nvPr/>
        </p:nvSpPr>
        <p:spPr>
          <a:xfrm>
            <a:off x="520495" y="1351093"/>
            <a:ext cx="8660765" cy="2877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b="1" dirty="0" err="1">
                <a:latin typeface="맑은 고딕"/>
                <a:cs typeface="맑은 고딕"/>
              </a:rPr>
              <a:t>kNN</a:t>
            </a:r>
            <a:r>
              <a:rPr sz="1200" b="1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(k-Nearest </a:t>
            </a:r>
            <a:r>
              <a:rPr sz="1200" b="1" spc="-5" dirty="0">
                <a:latin typeface="맑은 고딕"/>
                <a:cs typeface="맑은 고딕"/>
              </a:rPr>
              <a:t>Neighbor) 원리</a:t>
            </a:r>
            <a:endParaRPr sz="1200" dirty="0">
              <a:latin typeface="맑은 고딕"/>
              <a:cs typeface="맑은 고딕"/>
            </a:endParaRPr>
          </a:p>
          <a:p>
            <a:pPr marL="3929379" lvl="1" indent="-172085">
              <a:lnSpc>
                <a:spcPct val="100000"/>
              </a:lnSpc>
              <a:spcBef>
                <a:spcPts val="1315"/>
              </a:spcBef>
              <a:buFont typeface="Wingdings"/>
              <a:buChar char=""/>
              <a:tabLst>
                <a:tab pos="3930015" algn="l"/>
              </a:tabLst>
            </a:pPr>
            <a:r>
              <a:rPr sz="1100" dirty="0">
                <a:latin typeface="맑은 고딕"/>
                <a:cs typeface="맑은 고딕"/>
              </a:rPr>
              <a:t>레이블된 학습데이터들의 특성을 정량화한 후 좌표 공간에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표현</a:t>
            </a:r>
          </a:p>
          <a:p>
            <a:pPr lvl="1"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1100" dirty="0">
              <a:latin typeface="Times New Roman"/>
              <a:cs typeface="Times New Roman"/>
            </a:endParaRPr>
          </a:p>
          <a:p>
            <a:pPr marL="3929379" lvl="1" indent="-172085">
              <a:lnSpc>
                <a:spcPct val="100000"/>
              </a:lnSpc>
              <a:buFont typeface="Wingdings"/>
              <a:buChar char=""/>
              <a:tabLst>
                <a:tab pos="3930015" algn="l"/>
              </a:tabLst>
            </a:pPr>
            <a:r>
              <a:rPr sz="1100" dirty="0">
                <a:latin typeface="맑은 고딕"/>
                <a:cs typeface="맑은 고딕"/>
              </a:rPr>
              <a:t>만약 특성이 2개이면 2차원 평면에 각 학습 데이터가</a:t>
            </a:r>
            <a:r>
              <a:rPr sz="1100" spc="-11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표현</a:t>
            </a:r>
          </a:p>
          <a:p>
            <a:pPr lvl="1">
              <a:lnSpc>
                <a:spcPct val="100000"/>
              </a:lnSpc>
              <a:buFont typeface="Wingdings"/>
              <a:buChar char=""/>
            </a:pPr>
            <a:endParaRPr sz="1150" dirty="0">
              <a:latin typeface="Times New Roman"/>
              <a:cs typeface="Times New Roman"/>
            </a:endParaRPr>
          </a:p>
          <a:p>
            <a:pPr marL="3929379" lvl="1" indent="-172085">
              <a:lnSpc>
                <a:spcPct val="100000"/>
              </a:lnSpc>
              <a:buFont typeface="Wingdings"/>
              <a:buChar char=""/>
              <a:tabLst>
                <a:tab pos="3930015" algn="l"/>
              </a:tabLst>
            </a:pPr>
            <a:r>
              <a:rPr sz="1100" spc="-5" dirty="0">
                <a:latin typeface="맑은 고딕"/>
                <a:cs typeface="맑은 고딕"/>
              </a:rPr>
              <a:t>k=1 </a:t>
            </a:r>
            <a:r>
              <a:rPr sz="1100" dirty="0">
                <a:latin typeface="맑은 고딕"/>
                <a:cs typeface="맑은 고딕"/>
              </a:rPr>
              <a:t>인 경우 가장 가까운 데이터가 속해 있는 그룹(레이블)로</a:t>
            </a:r>
            <a:r>
              <a:rPr sz="1100" spc="-8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분류</a:t>
            </a:r>
          </a:p>
          <a:p>
            <a:pPr lvl="1"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1100" dirty="0">
              <a:latin typeface="Times New Roman"/>
              <a:cs typeface="Times New Roman"/>
            </a:endParaRPr>
          </a:p>
          <a:p>
            <a:pPr marL="3929379" lvl="1" indent="-172085">
              <a:lnSpc>
                <a:spcPct val="100000"/>
              </a:lnSpc>
              <a:buFont typeface="Wingdings"/>
              <a:buChar char=""/>
              <a:tabLst>
                <a:tab pos="3930015" algn="l"/>
              </a:tabLst>
            </a:pPr>
            <a:r>
              <a:rPr sz="1100" spc="-5" dirty="0">
                <a:latin typeface="맑은 고딕"/>
                <a:cs typeface="맑은 고딕"/>
              </a:rPr>
              <a:t>k=3 </a:t>
            </a:r>
            <a:r>
              <a:rPr sz="1100" dirty="0">
                <a:latin typeface="맑은 고딕"/>
                <a:cs typeface="맑은 고딕"/>
              </a:rPr>
              <a:t>인 경우 가장 가까운 3개의 데이터 발견한 후 가장 많은 그룹으로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분류.</a:t>
            </a:r>
          </a:p>
          <a:p>
            <a:pPr marL="3929379" marR="1012825" lvl="1" indent="-172085">
              <a:lnSpc>
                <a:spcPts val="2640"/>
              </a:lnSpc>
              <a:spcBef>
                <a:spcPts val="310"/>
              </a:spcBef>
              <a:buFont typeface="Wingdings"/>
              <a:buChar char=""/>
              <a:tabLst>
                <a:tab pos="3930015" algn="l"/>
              </a:tabLst>
            </a:pPr>
            <a:r>
              <a:rPr sz="1100" dirty="0">
                <a:latin typeface="맑은 고딕"/>
                <a:cs typeface="맑은 고딕"/>
              </a:rPr>
              <a:t>좌측 그림에서 </a:t>
            </a:r>
            <a:r>
              <a:rPr sz="1100" spc="-5" dirty="0">
                <a:latin typeface="맑은 고딕"/>
                <a:cs typeface="맑은 고딕"/>
              </a:rPr>
              <a:t>k=3 </a:t>
            </a:r>
            <a:r>
              <a:rPr sz="1100" dirty="0">
                <a:latin typeface="맑은 고딕"/>
                <a:cs typeface="맑은 고딕"/>
              </a:rPr>
              <a:t>인 경우 새로운 데이터 (</a:t>
            </a:r>
            <a:r>
              <a:rPr sz="1100" dirty="0">
                <a:solidFill>
                  <a:srgbClr val="FF0000"/>
                </a:solidFill>
                <a:latin typeface="맑은 고딕"/>
                <a:cs typeface="맑은 고딕"/>
              </a:rPr>
              <a:t>★</a:t>
            </a:r>
            <a:r>
              <a:rPr sz="1100" dirty="0">
                <a:latin typeface="맑은 고딕"/>
                <a:cs typeface="맑은 고딕"/>
              </a:rPr>
              <a:t>)는 </a:t>
            </a:r>
            <a:r>
              <a:rPr sz="1100" dirty="0">
                <a:solidFill>
                  <a:srgbClr val="8063A1"/>
                </a:solidFill>
                <a:latin typeface="맑은 고딕"/>
                <a:cs typeface="맑은 고딕"/>
              </a:rPr>
              <a:t>●</a:t>
            </a:r>
            <a:r>
              <a:rPr sz="1100" dirty="0">
                <a:latin typeface="맑은 고딕"/>
                <a:cs typeface="맑은 고딕"/>
              </a:rPr>
              <a:t>로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분류  </a:t>
            </a:r>
            <a:r>
              <a:rPr sz="1100" spc="-5" dirty="0">
                <a:latin typeface="맑은 고딕"/>
                <a:cs typeface="맑은 고딕"/>
              </a:rPr>
              <a:t>k=6 </a:t>
            </a:r>
            <a:r>
              <a:rPr sz="1100" dirty="0">
                <a:latin typeface="맑은 고딕"/>
                <a:cs typeface="맑은 고딕"/>
              </a:rPr>
              <a:t>이면 새로운 데이터 (</a:t>
            </a:r>
            <a:r>
              <a:rPr sz="1100" dirty="0">
                <a:solidFill>
                  <a:srgbClr val="FF0000"/>
                </a:solidFill>
                <a:latin typeface="맑은 고딕"/>
                <a:cs typeface="맑은 고딕"/>
              </a:rPr>
              <a:t>★</a:t>
            </a:r>
            <a:r>
              <a:rPr sz="1100" dirty="0">
                <a:latin typeface="맑은 고딕"/>
                <a:cs typeface="맑은 고딕"/>
              </a:rPr>
              <a:t>)는 </a:t>
            </a:r>
            <a:r>
              <a:rPr sz="1100" dirty="0">
                <a:solidFill>
                  <a:srgbClr val="FBF600"/>
                </a:solidFill>
                <a:latin typeface="맑은 고딕"/>
                <a:cs typeface="맑은 고딕"/>
              </a:rPr>
              <a:t>●</a:t>
            </a:r>
            <a:r>
              <a:rPr sz="1100" dirty="0">
                <a:latin typeface="맑은 고딕"/>
                <a:cs typeface="맑은 고딕"/>
              </a:rPr>
              <a:t>로 분류</a:t>
            </a:r>
            <a:r>
              <a:rPr sz="1100" spc="-6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된다.</a:t>
            </a:r>
          </a:p>
          <a:p>
            <a:pPr marL="3929379">
              <a:lnSpc>
                <a:spcPct val="100000"/>
              </a:lnSpc>
              <a:spcBef>
                <a:spcPts val="1015"/>
              </a:spcBef>
            </a:pPr>
            <a:r>
              <a:rPr sz="1100" dirty="0">
                <a:latin typeface="맑은 고딕"/>
                <a:cs typeface="맑은 고딕"/>
              </a:rPr>
              <a:t>(*보통 특성이 2개 인 경우 </a:t>
            </a:r>
            <a:r>
              <a:rPr sz="1100" spc="5" dirty="0">
                <a:latin typeface="맑은 고딕"/>
                <a:cs typeface="맑은 고딕"/>
              </a:rPr>
              <a:t>k는 </a:t>
            </a:r>
            <a:r>
              <a:rPr sz="1100" dirty="0">
                <a:latin typeface="맑은 고딕"/>
                <a:cs typeface="맑은 고딕"/>
              </a:rPr>
              <a:t>홀수 값을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선택한다.)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8E7E38D8-2CFE-4CB0-8291-F512BFD79472}"/>
              </a:ext>
            </a:extLst>
          </p:cNvPr>
          <p:cNvSpPr/>
          <p:nvPr/>
        </p:nvSpPr>
        <p:spPr>
          <a:xfrm>
            <a:off x="688976" y="1773188"/>
            <a:ext cx="2847595" cy="218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9">
            <a:extLst>
              <a:ext uri="{FF2B5EF4-FFF2-40B4-BE49-F238E27FC236}">
                <a16:creationId xmlns:a16="http://schemas.microsoft.com/office/drawing/2014/main" id="{8309792F-5EC4-428A-94EC-323C53ACD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4672"/>
              </p:ext>
            </p:extLst>
          </p:nvPr>
        </p:nvGraphicFramePr>
        <p:xfrm>
          <a:off x="780266" y="4235068"/>
          <a:ext cx="8208644" cy="256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910"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언더피팅</a:t>
                      </a:r>
                      <a:r>
                        <a:rPr sz="11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(underfitting)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노멀피팅 (normal</a:t>
                      </a:r>
                      <a:r>
                        <a:rPr sz="1100" b="1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fitting)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92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오버피팅</a:t>
                      </a:r>
                      <a:r>
                        <a:rPr sz="11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spc="-5" dirty="0">
                          <a:latin typeface="맑은 고딕"/>
                          <a:cs typeface="맑은 고딕"/>
                        </a:rPr>
                        <a:t>(overfitting)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52527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100" spc="-5" dirty="0">
                          <a:latin typeface="맑은 고딕"/>
                          <a:cs typeface="맑은 고딕"/>
                        </a:rPr>
                        <a:t>K=1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  <a:p>
                      <a:pPr marL="1525270" marR="125095">
                        <a:lnSpc>
                          <a:spcPts val="198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학습 에러율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높음  검증 에러율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높음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41630" indent="-172085">
                        <a:lnSpc>
                          <a:spcPct val="100000"/>
                        </a:lnSpc>
                        <a:spcBef>
                          <a:spcPts val="994"/>
                        </a:spcBef>
                        <a:buFont typeface="Wingdings"/>
                        <a:buChar char=""/>
                        <a:tabLst>
                          <a:tab pos="342265" algn="l"/>
                        </a:tabLst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노이즈에 너무 민감하게</a:t>
                      </a:r>
                      <a:r>
                        <a:rPr sz="1100" spc="-5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반응.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  <a:p>
                      <a:pPr marL="341630" marR="370840" indent="-172085">
                        <a:lnSpc>
                          <a:spcPct val="150000"/>
                        </a:lnSpc>
                        <a:buFont typeface="Wingdings"/>
                        <a:buChar char=""/>
                        <a:tabLst>
                          <a:tab pos="342265" algn="l"/>
                        </a:tabLst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데이터를 판별할 수 있는</a:t>
                      </a:r>
                      <a:r>
                        <a:rPr sz="1100" spc="-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특성을  찾지</a:t>
                      </a:r>
                      <a:r>
                        <a:rPr sz="110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못함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53860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100" spc="-5" dirty="0">
                          <a:latin typeface="맑은 고딕"/>
                          <a:cs typeface="맑은 고딕"/>
                        </a:rPr>
                        <a:t>K=9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  <a:p>
                      <a:pPr marL="1538605" marR="111760">
                        <a:lnSpc>
                          <a:spcPct val="15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학습 에러율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낮음  검증 에러율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낮음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54965" marR="407034" indent="-172085">
                        <a:lnSpc>
                          <a:spcPct val="150000"/>
                        </a:lnSpc>
                        <a:buFont typeface="Wingdings"/>
                        <a:buChar char=""/>
                        <a:tabLst>
                          <a:tab pos="355600" algn="l"/>
                        </a:tabLst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데이터의 특성을 잘</a:t>
                      </a:r>
                      <a:r>
                        <a:rPr sz="1100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대표하도록  학습</a:t>
                      </a:r>
                      <a:r>
                        <a:rPr sz="110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됨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59829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100" spc="-5" dirty="0">
                          <a:latin typeface="맑은 고딕"/>
                          <a:cs typeface="맑은 고딕"/>
                        </a:rPr>
                        <a:t>K=25</a:t>
                      </a:r>
                      <a:endParaRPr sz="1100" dirty="0">
                        <a:latin typeface="맑은 고딕"/>
                        <a:cs typeface="맑은 고딕"/>
                      </a:endParaRPr>
                    </a:p>
                    <a:p>
                      <a:pPr marL="1598295" marR="52069">
                        <a:lnSpc>
                          <a:spcPct val="15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학습 에러율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낮음  검증 에러율</a:t>
                      </a:r>
                      <a:r>
                        <a:rPr sz="11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높음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414655" marR="157480" indent="-172085">
                        <a:lnSpc>
                          <a:spcPct val="150000"/>
                        </a:lnSpc>
                        <a:buFont typeface="Wingdings"/>
                        <a:buChar char=""/>
                        <a:tabLst>
                          <a:tab pos="415290" algn="l"/>
                        </a:tabLst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의사 결정 경계가 둔감하여</a:t>
                      </a:r>
                      <a:r>
                        <a:rPr sz="1100" spc="-8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변별력  부족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object 6">
            <a:extLst>
              <a:ext uri="{FF2B5EF4-FFF2-40B4-BE49-F238E27FC236}">
                <a16:creationId xmlns:a16="http://schemas.microsoft.com/office/drawing/2014/main" id="{899ACA7F-2574-41A6-A683-53D1716BB24A}"/>
              </a:ext>
            </a:extLst>
          </p:cNvPr>
          <p:cNvSpPr/>
          <p:nvPr/>
        </p:nvSpPr>
        <p:spPr>
          <a:xfrm>
            <a:off x="680749" y="4567529"/>
            <a:ext cx="1656207" cy="1563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CD5D7F26-945F-4081-8D47-0076EB8A2B95}"/>
              </a:ext>
            </a:extLst>
          </p:cNvPr>
          <p:cNvSpPr/>
          <p:nvPr/>
        </p:nvSpPr>
        <p:spPr>
          <a:xfrm>
            <a:off x="6286499" y="4575009"/>
            <a:ext cx="1584198" cy="1563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630857FF-F320-4987-BA88-1AA7FADAB913}"/>
              </a:ext>
            </a:extLst>
          </p:cNvPr>
          <p:cNvSpPr/>
          <p:nvPr/>
        </p:nvSpPr>
        <p:spPr>
          <a:xfrm>
            <a:off x="3535608" y="4567529"/>
            <a:ext cx="1590548" cy="1563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21D894-1037-4B56-AA90-1B41447DF7D4}"/>
              </a:ext>
            </a:extLst>
          </p:cNvPr>
          <p:cNvSpPr/>
          <p:nvPr/>
        </p:nvSpPr>
        <p:spPr>
          <a:xfrm>
            <a:off x="500335" y="1038775"/>
            <a:ext cx="9184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dirty="0" err="1">
                <a:cs typeface="맑은 고딕"/>
              </a:rPr>
              <a:t>kNN</a:t>
            </a:r>
            <a:r>
              <a:rPr lang="ko-KR" altLang="en-US" sz="1200" b="1" dirty="0">
                <a:cs typeface="맑은 고딕"/>
              </a:rPr>
              <a:t>은 새로운 데이터가 어느 그룹에 속하는지 분류하기 위해 그 데이터에 가장 가까이에 있는 학습 데이터를</a:t>
            </a:r>
            <a:r>
              <a:rPr lang="ko-KR" altLang="en-US" sz="1200" b="1" spc="-40" dirty="0">
                <a:cs typeface="맑은 고딕"/>
              </a:rPr>
              <a:t> </a:t>
            </a:r>
            <a:r>
              <a:rPr lang="ko-KR" altLang="en-US" sz="1200" b="1" dirty="0">
                <a:cs typeface="맑은 고딕"/>
              </a:rPr>
              <a:t>알아본다</a:t>
            </a:r>
            <a:r>
              <a:rPr lang="en-US" altLang="ko-KR" sz="1200" b="1" dirty="0">
                <a:cs typeface="맑은 고딕"/>
              </a:rPr>
              <a:t>.</a:t>
            </a:r>
            <a:endParaRPr lang="ko-KR" altLang="en-US" sz="1200" dirty="0"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9563C-63B7-4353-B34A-EAE828154360}"/>
              </a:ext>
            </a:extLst>
          </p:cNvPr>
          <p:cNvSpPr/>
          <p:nvPr/>
        </p:nvSpPr>
        <p:spPr>
          <a:xfrm>
            <a:off x="490138" y="3953613"/>
            <a:ext cx="1496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85420" algn="l"/>
              </a:tabLst>
            </a:pPr>
            <a:r>
              <a:rPr lang="en-US" altLang="ko-KR" sz="1200" b="1" dirty="0">
                <a:cs typeface="맑은 고딕"/>
              </a:rPr>
              <a:t>k </a:t>
            </a:r>
            <a:r>
              <a:rPr lang="ko-KR" altLang="en-US" sz="1200" b="1" dirty="0">
                <a:cs typeface="맑은 고딕"/>
              </a:rPr>
              <a:t>값의 선정</a:t>
            </a:r>
            <a:r>
              <a:rPr lang="ko-KR" altLang="en-US" sz="1200" b="1" spc="-10" dirty="0">
                <a:cs typeface="맑은 고딕"/>
              </a:rPr>
              <a:t> </a:t>
            </a:r>
            <a:r>
              <a:rPr lang="en-US" altLang="ko-KR" sz="1200" b="1" dirty="0">
                <a:cs typeface="맑은 고딕"/>
              </a:rPr>
              <a:t>(</a:t>
            </a:r>
            <a:r>
              <a:rPr lang="ko-KR" altLang="en-US" sz="1200" b="1" dirty="0">
                <a:cs typeface="맑은 고딕"/>
              </a:rPr>
              <a:t>예</a:t>
            </a:r>
            <a:r>
              <a:rPr lang="en-US" altLang="ko-KR" sz="1200" b="1" dirty="0">
                <a:cs typeface="맑은 고딕"/>
              </a:rPr>
              <a:t>)</a:t>
            </a:r>
            <a:endParaRPr lang="ko-KR" altLang="en-US" sz="1200" dirty="0">
              <a:cs typeface="맑은 고딕"/>
            </a:endParaRPr>
          </a:p>
        </p:txBody>
      </p:sp>
      <p:pic>
        <p:nvPicPr>
          <p:cNvPr id="2050" name="Picture 2" descr="160">
            <a:extLst>
              <a:ext uri="{FF2B5EF4-FFF2-40B4-BE49-F238E27FC236}">
                <a16:creationId xmlns:a16="http://schemas.microsoft.com/office/drawing/2014/main" id="{FFBFD22F-CB0A-434B-BBAB-906A1AB85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78" y="351819"/>
            <a:ext cx="5511551" cy="37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88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7212" cy="715637"/>
            <a:chOff x="1188881" y="351819"/>
            <a:chExt cx="1757212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 err="1"/>
                <a:t>머신러닝</a:t>
              </a:r>
              <a:r>
                <a:rPr lang="ko-KR" altLang="en-US" sz="1200" dirty="0"/>
                <a:t> 알고리즘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5485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분류  문제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9A992DF3-0477-44F9-A297-E4F9ABF2C0CA}"/>
              </a:ext>
            </a:extLst>
          </p:cNvPr>
          <p:cNvSpPr txBox="1"/>
          <p:nvPr/>
        </p:nvSpPr>
        <p:spPr>
          <a:xfrm>
            <a:off x="1125773" y="1149873"/>
            <a:ext cx="740664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SVM은 </a:t>
            </a:r>
            <a:r>
              <a:rPr sz="1200" b="1" dirty="0">
                <a:latin typeface="맑은 고딕"/>
                <a:cs typeface="맑은 고딕"/>
              </a:rPr>
              <a:t>두 범주를 갖는 데이터를 분류하는 방법으로 주어진 데이터들을 가능한 멀리 두 개의 집단으로</a:t>
            </a:r>
            <a:r>
              <a:rPr sz="1200" b="1" spc="-5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분리.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SVM (Support </a:t>
            </a:r>
            <a:r>
              <a:rPr sz="1200" b="1" spc="-15" dirty="0">
                <a:latin typeface="맑은 고딕"/>
                <a:cs typeface="맑은 고딕"/>
              </a:rPr>
              <a:t>Vector </a:t>
            </a:r>
            <a:r>
              <a:rPr sz="1200" b="1" spc="-5" dirty="0">
                <a:latin typeface="맑은 고딕"/>
                <a:cs typeface="맑은 고딕"/>
              </a:rPr>
              <a:t>Machine)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원리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C9EC8759-5EA7-4CEF-834C-0ADFFC125655}"/>
              </a:ext>
            </a:extLst>
          </p:cNvPr>
          <p:cNvSpPr txBox="1"/>
          <p:nvPr/>
        </p:nvSpPr>
        <p:spPr>
          <a:xfrm>
            <a:off x="4997038" y="1914261"/>
            <a:ext cx="4845050" cy="17862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b="1" dirty="0">
                <a:latin typeface="맑은 고딕"/>
                <a:cs typeface="맑은 고딕"/>
              </a:rPr>
              <a:t>Hyperplane </a:t>
            </a:r>
            <a:r>
              <a:rPr sz="1100" dirty="0">
                <a:latin typeface="맑은 고딕"/>
                <a:cs typeface="맑은 고딕"/>
              </a:rPr>
              <a:t>: 데이터를 분류하는</a:t>
            </a:r>
            <a:r>
              <a:rPr sz="1100" spc="-7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선.</a:t>
            </a:r>
          </a:p>
          <a:p>
            <a:pPr marL="184785" marR="373380" indent="-172085">
              <a:lnSpc>
                <a:spcPct val="15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100" spc="-5" dirty="0">
                <a:latin typeface="맑은 고딕"/>
                <a:cs typeface="맑은 고딕"/>
              </a:rPr>
              <a:t>Support </a:t>
            </a:r>
            <a:r>
              <a:rPr sz="1100" dirty="0">
                <a:latin typeface="맑은 고딕"/>
                <a:cs typeface="맑은 고딕"/>
              </a:rPr>
              <a:t>Vector와 Margin을 통해 두 클래스 사이를 분류하는</a:t>
            </a:r>
            <a:r>
              <a:rPr sz="1100" spc="-6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최적의  Hyperplane</a:t>
            </a:r>
            <a:r>
              <a:rPr sz="1100" dirty="0">
                <a:latin typeface="맑은 고딕"/>
                <a:cs typeface="맑은 고딕"/>
              </a:rPr>
              <a:t>을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구한다.</a:t>
            </a:r>
          </a:p>
          <a:p>
            <a:pPr marL="184785" marR="106680" indent="-172085">
              <a:lnSpc>
                <a:spcPct val="15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맑은 고딕"/>
                <a:cs typeface="맑은 고딕"/>
              </a:rPr>
              <a:t>Hard Margin 방법 : 매우 엄격하게 두 개의 그룹을 분리하는 경계식을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구  하는 방법으로 몇 개의 노이즈가 있으면 사용이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어렵다.</a:t>
            </a:r>
          </a:p>
          <a:p>
            <a:pPr marL="184785" marR="5080" indent="-172085">
              <a:lnSpc>
                <a:spcPct val="15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맑은 고딕"/>
                <a:cs typeface="맑은 고딕"/>
              </a:rPr>
              <a:t>Soft Margin 방법 : </a:t>
            </a:r>
            <a:r>
              <a:rPr sz="1100" spc="-5" dirty="0">
                <a:latin typeface="맑은 고딕"/>
                <a:cs typeface="맑은 고딕"/>
              </a:rPr>
              <a:t>Support Vector가 </a:t>
            </a:r>
            <a:r>
              <a:rPr sz="1100" dirty="0">
                <a:latin typeface="맑은 고딕"/>
                <a:cs typeface="맑은 고딕"/>
              </a:rPr>
              <a:t>위치한 경계선에 </a:t>
            </a:r>
            <a:r>
              <a:rPr sz="1100" spc="-5" dirty="0">
                <a:latin typeface="맑은 고딕"/>
                <a:cs typeface="맑은 고딕"/>
              </a:rPr>
              <a:t>약간의 </a:t>
            </a:r>
            <a:r>
              <a:rPr sz="1100" dirty="0">
                <a:latin typeface="맑은 고딕"/>
                <a:cs typeface="맑은 고딕"/>
              </a:rPr>
              <a:t>여유 (Slack)  을 두는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방식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477E6A05-6024-4610-B590-B7DA7AD6123F}"/>
              </a:ext>
            </a:extLst>
          </p:cNvPr>
          <p:cNvSpPr txBox="1"/>
          <p:nvPr/>
        </p:nvSpPr>
        <p:spPr>
          <a:xfrm>
            <a:off x="1125773" y="4124087"/>
            <a:ext cx="2875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n차원 공간에서 </a:t>
            </a:r>
            <a:r>
              <a:rPr sz="1200" b="1" spc="-5" dirty="0">
                <a:latin typeface="맑은 고딕"/>
                <a:cs typeface="맑은 고딕"/>
              </a:rPr>
              <a:t>hyperplane은</a:t>
            </a:r>
            <a:r>
              <a:rPr sz="1200" b="1" spc="-6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n-1차원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A3300864-7C95-44A2-9044-6969BA6371D8}"/>
              </a:ext>
            </a:extLst>
          </p:cNvPr>
          <p:cNvSpPr/>
          <p:nvPr/>
        </p:nvSpPr>
        <p:spPr>
          <a:xfrm>
            <a:off x="1119029" y="2074592"/>
            <a:ext cx="1794224" cy="1752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4BCDF779-EDDC-4992-808C-FE03EE617195}"/>
              </a:ext>
            </a:extLst>
          </p:cNvPr>
          <p:cNvSpPr/>
          <p:nvPr/>
        </p:nvSpPr>
        <p:spPr>
          <a:xfrm>
            <a:off x="2974182" y="2080638"/>
            <a:ext cx="1781819" cy="1746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F39E9EEE-8916-4ADF-A468-50EA34F9BBB9}"/>
              </a:ext>
            </a:extLst>
          </p:cNvPr>
          <p:cNvSpPr/>
          <p:nvPr/>
        </p:nvSpPr>
        <p:spPr>
          <a:xfrm>
            <a:off x="1499736" y="4543319"/>
            <a:ext cx="4323174" cy="1663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3CA9210F-09DD-415C-A211-CB7C2BE10030}"/>
              </a:ext>
            </a:extLst>
          </p:cNvPr>
          <p:cNvSpPr txBox="1"/>
          <p:nvPr/>
        </p:nvSpPr>
        <p:spPr>
          <a:xfrm>
            <a:off x="1849673" y="6153470"/>
            <a:ext cx="1059180" cy="528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020">
              <a:lnSpc>
                <a:spcPct val="150200"/>
              </a:lnSpc>
              <a:spcBef>
                <a:spcPts val="95"/>
              </a:spcBef>
            </a:pPr>
            <a:r>
              <a:rPr sz="1100" dirty="0">
                <a:latin typeface="맑은 고딕"/>
                <a:cs typeface="맑은 고딕"/>
              </a:rPr>
              <a:t>2차원 공간에서  </a:t>
            </a:r>
            <a:r>
              <a:rPr sz="1100" spc="-5" dirty="0">
                <a:latin typeface="맑은 고딕"/>
                <a:cs typeface="맑은 고딕"/>
              </a:rPr>
              <a:t>hyperplane은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D833CDE8-8C71-4527-8901-21EA60A346D3}"/>
              </a:ext>
            </a:extLst>
          </p:cNvPr>
          <p:cNvSpPr txBox="1"/>
          <p:nvPr/>
        </p:nvSpPr>
        <p:spPr>
          <a:xfrm>
            <a:off x="4226147" y="6151032"/>
            <a:ext cx="10591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5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3차원 공간에서  </a:t>
            </a:r>
            <a:r>
              <a:rPr sz="1100" spc="-5" dirty="0">
                <a:latin typeface="맑은 고딕"/>
                <a:cs typeface="맑은 고딕"/>
              </a:rPr>
              <a:t>hyperplane은</a:t>
            </a:r>
            <a:r>
              <a:rPr sz="1100" spc="-6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면</a:t>
            </a:r>
            <a:endParaRPr sz="11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51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7212" cy="715637"/>
            <a:chOff x="1188881" y="351819"/>
            <a:chExt cx="1757212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 err="1"/>
                <a:t>머신러닝</a:t>
              </a:r>
              <a:r>
                <a:rPr lang="ko-KR" altLang="en-US" sz="1200" dirty="0"/>
                <a:t> 알고리즘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5485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분류  문제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DBCDD83A-37C0-4747-B201-638F5E5A15E9}"/>
              </a:ext>
            </a:extLst>
          </p:cNvPr>
          <p:cNvSpPr txBox="1"/>
          <p:nvPr/>
        </p:nvSpPr>
        <p:spPr>
          <a:xfrm>
            <a:off x="1428877" y="1235198"/>
            <a:ext cx="8564245" cy="315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Decision </a:t>
            </a:r>
            <a:r>
              <a:rPr sz="1200" b="1" spc="-15" dirty="0">
                <a:latin typeface="맑은 고딕"/>
                <a:cs typeface="맑은 고딕"/>
              </a:rPr>
              <a:t>Tree(의사결정 </a:t>
            </a:r>
            <a:r>
              <a:rPr sz="1200" b="1" dirty="0">
                <a:latin typeface="맑은 고딕"/>
                <a:cs typeface="맑은 고딕"/>
              </a:rPr>
              <a:t>나무)는 학습 데이터를 이용하여 트리 모델을 생성 후 분류 및 예측을</a:t>
            </a:r>
            <a:r>
              <a:rPr sz="1200" b="1" spc="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한다.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맑은 고딕"/>
                <a:cs typeface="맑은 고딕"/>
              </a:rPr>
              <a:t>Decision </a:t>
            </a:r>
            <a:r>
              <a:rPr sz="1200" b="1" spc="-30" dirty="0">
                <a:latin typeface="맑은 고딕"/>
                <a:cs typeface="맑은 고딕"/>
              </a:rPr>
              <a:t>Tree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원리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"/>
            </a:pPr>
            <a:endParaRPr sz="1600" dirty="0">
              <a:latin typeface="Times New Roman"/>
              <a:cs typeface="Times New Roman"/>
            </a:endParaRPr>
          </a:p>
          <a:p>
            <a:pPr marL="5081905" lvl="1" indent="-172085">
              <a:lnSpc>
                <a:spcPct val="100000"/>
              </a:lnSpc>
              <a:buFont typeface="Wingdings"/>
              <a:buChar char=""/>
              <a:tabLst>
                <a:tab pos="5082540" algn="l"/>
              </a:tabLst>
            </a:pPr>
            <a:r>
              <a:rPr sz="1100" b="1" dirty="0">
                <a:latin typeface="맑은 고딕"/>
                <a:cs typeface="맑은 고딕"/>
              </a:rPr>
              <a:t>Root Node : </a:t>
            </a:r>
            <a:r>
              <a:rPr sz="1100" dirty="0">
                <a:latin typeface="맑은 고딕"/>
                <a:cs typeface="맑은 고딕"/>
              </a:rPr>
              <a:t>맨 상위의 </a:t>
            </a:r>
            <a:r>
              <a:rPr sz="1100" spc="-5" dirty="0">
                <a:latin typeface="맑은 고딕"/>
                <a:cs typeface="맑은 고딕"/>
              </a:rPr>
              <a:t>Decision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Node</a:t>
            </a:r>
            <a:endParaRPr sz="1100" dirty="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buFont typeface="Wingdings"/>
              <a:buChar char=""/>
            </a:pPr>
            <a:endParaRPr sz="1150" dirty="0">
              <a:latin typeface="Times New Roman"/>
              <a:cs typeface="Times New Roman"/>
            </a:endParaRPr>
          </a:p>
          <a:p>
            <a:pPr marL="5081905" lvl="1" indent="-172085">
              <a:lnSpc>
                <a:spcPct val="100000"/>
              </a:lnSpc>
              <a:buFont typeface="Wingdings"/>
              <a:buChar char=""/>
              <a:tabLst>
                <a:tab pos="5082540" algn="l"/>
              </a:tabLst>
            </a:pPr>
            <a:r>
              <a:rPr sz="1100" b="1" spc="-5" dirty="0">
                <a:latin typeface="맑은 고딕"/>
                <a:cs typeface="맑은 고딕"/>
              </a:rPr>
              <a:t>Attribute </a:t>
            </a:r>
            <a:r>
              <a:rPr sz="1100" dirty="0">
                <a:latin typeface="맑은 고딕"/>
                <a:cs typeface="맑은 고딕"/>
              </a:rPr>
              <a:t>: </a:t>
            </a:r>
            <a:r>
              <a:rPr sz="1100" spc="-5" dirty="0">
                <a:latin typeface="맑은 고딕"/>
                <a:cs typeface="맑은 고딕"/>
              </a:rPr>
              <a:t>green, </a:t>
            </a:r>
            <a:r>
              <a:rPr sz="1100" dirty="0">
                <a:latin typeface="맑은 고딕"/>
                <a:cs typeface="맑은 고딕"/>
              </a:rPr>
              <a:t>red 같이 분기를 결정하는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값.</a:t>
            </a:r>
          </a:p>
          <a:p>
            <a:pPr lvl="1">
              <a:lnSpc>
                <a:spcPct val="100000"/>
              </a:lnSpc>
              <a:buFont typeface="Wingdings"/>
              <a:buChar char=""/>
            </a:pPr>
            <a:endParaRPr sz="1150" dirty="0">
              <a:latin typeface="Times New Roman"/>
              <a:cs typeface="Times New Roman"/>
            </a:endParaRPr>
          </a:p>
          <a:p>
            <a:pPr marL="5081905" lvl="1" indent="-172085">
              <a:lnSpc>
                <a:spcPct val="100000"/>
              </a:lnSpc>
              <a:buFont typeface="Wingdings"/>
              <a:buChar char=""/>
              <a:tabLst>
                <a:tab pos="5082540" algn="l"/>
              </a:tabLst>
            </a:pPr>
            <a:r>
              <a:rPr sz="1100" dirty="0">
                <a:latin typeface="맑은 고딕"/>
                <a:cs typeface="맑은 고딕"/>
              </a:rPr>
              <a:t>Root </a:t>
            </a:r>
            <a:r>
              <a:rPr sz="1100" dirty="0">
                <a:latin typeface="Wingdings"/>
                <a:cs typeface="Wingdings"/>
              </a:rPr>
              <a:t>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맑은 고딕"/>
                <a:cs typeface="맑은 고딕"/>
              </a:rPr>
              <a:t>Branch </a:t>
            </a:r>
            <a:r>
              <a:rPr sz="1100" dirty="0">
                <a:latin typeface="Wingdings"/>
                <a:cs typeface="Wingdings"/>
              </a:rPr>
              <a:t>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맑은 고딕"/>
                <a:cs typeface="맑은 고딕"/>
              </a:rPr>
              <a:t>Leaf 순서로 하향식 의사</a:t>
            </a:r>
            <a:r>
              <a:rPr sz="1100" spc="15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결정</a:t>
            </a:r>
          </a:p>
          <a:p>
            <a:pPr marL="5081905" marR="5080" lvl="1" indent="-172085">
              <a:lnSpc>
                <a:spcPts val="2640"/>
              </a:lnSpc>
              <a:spcBef>
                <a:spcPts val="309"/>
              </a:spcBef>
              <a:buFont typeface="Wingdings"/>
              <a:buChar char=""/>
              <a:tabLst>
                <a:tab pos="5082540" algn="l"/>
              </a:tabLst>
            </a:pPr>
            <a:r>
              <a:rPr sz="1100" dirty="0">
                <a:latin typeface="맑은 고딕"/>
                <a:cs typeface="맑은 고딕"/>
              </a:rPr>
              <a:t>키가 작고 가지가 별로 없는 모델이 신속한 의사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결정이  됨으로 좋은 모델이</a:t>
            </a:r>
            <a:r>
              <a:rPr sz="1100" spc="-4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됨.</a:t>
            </a:r>
          </a:p>
          <a:p>
            <a:pPr marL="5081905" lvl="1" indent="-172085">
              <a:lnSpc>
                <a:spcPct val="100000"/>
              </a:lnSpc>
              <a:spcBef>
                <a:spcPts val="1010"/>
              </a:spcBef>
              <a:buFont typeface="Wingdings"/>
              <a:buChar char=""/>
              <a:tabLst>
                <a:tab pos="5082540" algn="l"/>
              </a:tabLst>
            </a:pPr>
            <a:r>
              <a:rPr sz="1100" dirty="0">
                <a:latin typeface="맑은 고딕"/>
                <a:cs typeface="맑은 고딕"/>
              </a:rPr>
              <a:t>장점 : 학습 모델 이해가</a:t>
            </a:r>
            <a:r>
              <a:rPr sz="1100" spc="-5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쉽다.</a:t>
            </a: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508190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단점 : 연속적인 속성의 처리의 문제가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있다.</a:t>
            </a: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9C5C0E13-0C77-410C-918B-CFF5E049BBF6}"/>
              </a:ext>
            </a:extLst>
          </p:cNvPr>
          <p:cNvSpPr/>
          <p:nvPr/>
        </p:nvSpPr>
        <p:spPr>
          <a:xfrm>
            <a:off x="1606676" y="4663135"/>
            <a:ext cx="5975223" cy="1920327"/>
          </a:xfrm>
          <a:custGeom>
            <a:avLst/>
            <a:gdLst/>
            <a:ahLst/>
            <a:cxnLst/>
            <a:rect l="l" t="t" r="r" b="b"/>
            <a:pathLst>
              <a:path w="3166109" h="2397125">
                <a:moveTo>
                  <a:pt x="0" y="2396744"/>
                </a:moveTo>
                <a:lnTo>
                  <a:pt x="3165602" y="2396744"/>
                </a:lnTo>
                <a:lnTo>
                  <a:pt x="3165602" y="0"/>
                </a:lnTo>
                <a:lnTo>
                  <a:pt x="0" y="0"/>
                </a:lnTo>
                <a:lnTo>
                  <a:pt x="0" y="2396744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CEDED6D8-886D-4B20-8428-A6199939B4AB}"/>
              </a:ext>
            </a:extLst>
          </p:cNvPr>
          <p:cNvSpPr/>
          <p:nvPr/>
        </p:nvSpPr>
        <p:spPr>
          <a:xfrm>
            <a:off x="1428877" y="4467618"/>
            <a:ext cx="391147" cy="391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DD42D2F6-10A7-4333-BF2B-456072387E17}"/>
              </a:ext>
            </a:extLst>
          </p:cNvPr>
          <p:cNvSpPr txBox="1"/>
          <p:nvPr/>
        </p:nvSpPr>
        <p:spPr>
          <a:xfrm>
            <a:off x="1911730" y="4565777"/>
            <a:ext cx="5930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맑은 고딕"/>
                <a:cs typeface="맑은 고딕"/>
              </a:rPr>
              <a:t>Pruning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D798DBFE-3BFA-4A95-BDE8-836F3BBE65A3}"/>
              </a:ext>
            </a:extLst>
          </p:cNvPr>
          <p:cNvSpPr txBox="1"/>
          <p:nvPr/>
        </p:nvSpPr>
        <p:spPr>
          <a:xfrm>
            <a:off x="1820023" y="5070221"/>
            <a:ext cx="4011891" cy="74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085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맑은 고딕"/>
                <a:cs typeface="맑은 고딕"/>
              </a:rPr>
              <a:t>ID3 알고리즘 기반으로 의사결정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트리  모델을 완성 한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후</a:t>
            </a:r>
          </a:p>
          <a:p>
            <a:pPr marL="184785" marR="547370" indent="-172085">
              <a:lnSpc>
                <a:spcPct val="15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맑은 고딕"/>
                <a:cs typeface="맑은 고딕"/>
              </a:rPr>
              <a:t>의사결정 노드에 있는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dirty="0" err="1">
                <a:latin typeface="맑은 고딕"/>
                <a:cs typeface="맑은 고딕"/>
              </a:rPr>
              <a:t>줄기를</a:t>
            </a:r>
            <a:r>
              <a:rPr sz="1100" dirty="0">
                <a:latin typeface="맑은 고딕"/>
                <a:cs typeface="맑은 고딕"/>
              </a:rPr>
              <a:t> </a:t>
            </a:r>
            <a:r>
              <a:rPr sz="1100" dirty="0" err="1">
                <a:latin typeface="맑은 고딕"/>
                <a:cs typeface="맑은 고딕"/>
              </a:rPr>
              <a:t>효율적으로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 err="1">
                <a:latin typeface="맑은 고딕"/>
                <a:cs typeface="맑은 고딕"/>
              </a:rPr>
              <a:t>제거하고</a:t>
            </a:r>
            <a:r>
              <a:rPr lang="en-US" altLang="ko-KR" sz="1100" dirty="0">
                <a:latin typeface="맑은 고딕"/>
                <a:cs typeface="맑은 고딕"/>
              </a:rPr>
              <a:t> </a:t>
            </a:r>
            <a:r>
              <a:rPr sz="1100" dirty="0" err="1">
                <a:latin typeface="맑은 고딕"/>
                <a:cs typeface="맑은 고딕"/>
              </a:rPr>
              <a:t>합치는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기법</a:t>
            </a: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C9CD7CA3-A70D-4F66-9CA1-B00A2669805C}"/>
              </a:ext>
            </a:extLst>
          </p:cNvPr>
          <p:cNvSpPr/>
          <p:nvPr/>
        </p:nvSpPr>
        <p:spPr>
          <a:xfrm>
            <a:off x="5831915" y="4946198"/>
            <a:ext cx="1189939" cy="135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5F7DFE49-C093-4B85-9122-418A0C41F593}"/>
              </a:ext>
            </a:extLst>
          </p:cNvPr>
          <p:cNvSpPr/>
          <p:nvPr/>
        </p:nvSpPr>
        <p:spPr>
          <a:xfrm>
            <a:off x="1554403" y="2020316"/>
            <a:ext cx="4615307" cy="2334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244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7212" cy="715637"/>
            <a:chOff x="1188881" y="351819"/>
            <a:chExt cx="1757212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 err="1"/>
                <a:t>머신러닝</a:t>
              </a:r>
              <a:r>
                <a:rPr lang="ko-KR" altLang="en-US" sz="1200" dirty="0"/>
                <a:t> 알고리즘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5485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군집  문제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1" name="object 4">
            <a:extLst>
              <a:ext uri="{FF2B5EF4-FFF2-40B4-BE49-F238E27FC236}">
                <a16:creationId xmlns:a16="http://schemas.microsoft.com/office/drawing/2014/main" id="{217134B1-6501-405A-9107-BBF4412CCE0B}"/>
              </a:ext>
            </a:extLst>
          </p:cNvPr>
          <p:cNvSpPr txBox="1"/>
          <p:nvPr/>
        </p:nvSpPr>
        <p:spPr>
          <a:xfrm>
            <a:off x="669747" y="1464055"/>
            <a:ext cx="8521700" cy="67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K-means clustering은 </a:t>
            </a:r>
            <a:r>
              <a:rPr sz="1200" b="1" dirty="0">
                <a:latin typeface="맑은 고딕"/>
                <a:cs typeface="맑은 고딕"/>
              </a:rPr>
              <a:t>중심값을 선정하고, 중심값과 다른 데이터 간의 거리를 이용하여 분류를 수행하는 비지도 학습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(군집)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맑은 고딕"/>
                <a:cs typeface="맑은 고딕"/>
              </a:rPr>
              <a:t>K-means clustering </a:t>
            </a:r>
            <a:r>
              <a:rPr sz="1200" b="1" dirty="0">
                <a:latin typeface="맑은 고딕"/>
                <a:cs typeface="맑은 고딕"/>
              </a:rPr>
              <a:t>알고리즘 수행</a:t>
            </a:r>
            <a:r>
              <a:rPr sz="1200" b="1" spc="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절차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F57E675B-736A-40AA-A78A-20B55AFC2BB7}"/>
              </a:ext>
            </a:extLst>
          </p:cNvPr>
          <p:cNvSpPr/>
          <p:nvPr/>
        </p:nvSpPr>
        <p:spPr>
          <a:xfrm>
            <a:off x="718134" y="2225377"/>
            <a:ext cx="9949866" cy="1744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F3B5BF1A-40E9-4E8A-AD98-C306BBD6A3AF}"/>
              </a:ext>
            </a:extLst>
          </p:cNvPr>
          <p:cNvSpPr/>
          <p:nvPr/>
        </p:nvSpPr>
        <p:spPr>
          <a:xfrm>
            <a:off x="891668" y="4184689"/>
            <a:ext cx="2349372" cy="1152525"/>
          </a:xfrm>
          <a:custGeom>
            <a:avLst/>
            <a:gdLst/>
            <a:ahLst/>
            <a:cxnLst/>
            <a:rect l="l" t="t" r="r" b="b"/>
            <a:pathLst>
              <a:path w="1946275" h="1152525">
                <a:moveTo>
                  <a:pt x="0" y="0"/>
                </a:moveTo>
                <a:lnTo>
                  <a:pt x="1761007" y="0"/>
                </a:lnTo>
                <a:lnTo>
                  <a:pt x="1945919" y="575944"/>
                </a:lnTo>
                <a:lnTo>
                  <a:pt x="1761007" y="1152017"/>
                </a:lnTo>
                <a:lnTo>
                  <a:pt x="0" y="1152017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254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412DCA85-CE59-438C-9FAC-935077EBBB62}"/>
              </a:ext>
            </a:extLst>
          </p:cNvPr>
          <p:cNvSpPr txBox="1"/>
          <p:nvPr/>
        </p:nvSpPr>
        <p:spPr>
          <a:xfrm>
            <a:off x="965073" y="4162997"/>
            <a:ext cx="2081721" cy="10655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Step</a:t>
            </a:r>
            <a:r>
              <a:rPr sz="1000" b="1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1</a:t>
            </a:r>
            <a:endParaRPr sz="1000" dirty="0">
              <a:latin typeface="맑은 고딕"/>
              <a:cs typeface="맑은 고딕"/>
            </a:endParaRPr>
          </a:p>
          <a:p>
            <a:pPr marL="190500" indent="-177800">
              <a:lnSpc>
                <a:spcPct val="100000"/>
              </a:lnSpc>
              <a:spcBef>
                <a:spcPts val="495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10" dirty="0">
                <a:latin typeface="맑은 고딕"/>
                <a:cs typeface="맑은 고딕"/>
              </a:rPr>
              <a:t>Cluster </a:t>
            </a:r>
            <a:r>
              <a:rPr sz="1000" spc="-5" dirty="0">
                <a:latin typeface="맑은 고딕"/>
                <a:cs typeface="맑은 고딕"/>
              </a:rPr>
              <a:t>수인 k를</a:t>
            </a:r>
            <a:r>
              <a:rPr sz="1000" spc="-1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정의</a:t>
            </a:r>
            <a:endParaRPr sz="1000" dirty="0">
              <a:latin typeface="맑은 고딕"/>
              <a:cs typeface="맑은 고딕"/>
            </a:endParaRPr>
          </a:p>
          <a:p>
            <a:pPr marL="190500" indent="-17780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5" dirty="0">
                <a:latin typeface="맑은 고딕"/>
                <a:cs typeface="맑은 고딕"/>
              </a:rPr>
              <a:t>초기 k개 군집 중심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임의</a:t>
            </a:r>
            <a:endParaRPr sz="10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00" spc="-5" dirty="0">
                <a:latin typeface="맑은 고딕"/>
                <a:cs typeface="맑은 고딕"/>
              </a:rPr>
              <a:t>지정 </a:t>
            </a:r>
            <a:r>
              <a:rPr sz="1000" spc="-10" dirty="0">
                <a:latin typeface="맑은 고딕"/>
                <a:cs typeface="맑은 고딕"/>
              </a:rPr>
              <a:t>(initial</a:t>
            </a:r>
            <a:r>
              <a:rPr sz="1000" spc="3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centroid)</a:t>
            </a:r>
            <a:endParaRPr sz="1000" dirty="0">
              <a:latin typeface="맑은 고딕"/>
              <a:cs typeface="맑은 고딕"/>
            </a:endParaRPr>
          </a:p>
          <a:p>
            <a:pPr marL="190500" indent="-177800">
              <a:lnSpc>
                <a:spcPct val="100000"/>
              </a:lnSpc>
              <a:spcBef>
                <a:spcPts val="490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5" dirty="0">
                <a:latin typeface="맑은 고딕"/>
                <a:cs typeface="맑은 고딕"/>
              </a:rPr>
              <a:t>위 그림에서는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k=3</a:t>
            </a:r>
            <a:endParaRPr sz="1000" dirty="0">
              <a:latin typeface="맑은 고딕"/>
              <a:cs typeface="맑은 고딕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CDFA8A72-8B5A-49FB-992A-223A9862AA56}"/>
              </a:ext>
            </a:extLst>
          </p:cNvPr>
          <p:cNvSpPr/>
          <p:nvPr/>
        </p:nvSpPr>
        <p:spPr>
          <a:xfrm>
            <a:off x="3323465" y="4162997"/>
            <a:ext cx="2349372" cy="1152525"/>
          </a:xfrm>
          <a:custGeom>
            <a:avLst/>
            <a:gdLst/>
            <a:ahLst/>
            <a:cxnLst/>
            <a:rect l="l" t="t" r="r" b="b"/>
            <a:pathLst>
              <a:path w="1946275" h="1152525">
                <a:moveTo>
                  <a:pt x="1760982" y="0"/>
                </a:moveTo>
                <a:lnTo>
                  <a:pt x="0" y="0"/>
                </a:lnTo>
                <a:lnTo>
                  <a:pt x="0" y="1152016"/>
                </a:lnTo>
                <a:lnTo>
                  <a:pt x="1760982" y="1152016"/>
                </a:lnTo>
                <a:lnTo>
                  <a:pt x="1946020" y="575944"/>
                </a:lnTo>
                <a:lnTo>
                  <a:pt x="17609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D2BD3060-AE0E-4F12-84DE-F2D16457BD63}"/>
              </a:ext>
            </a:extLst>
          </p:cNvPr>
          <p:cNvSpPr txBox="1"/>
          <p:nvPr/>
        </p:nvSpPr>
        <p:spPr>
          <a:xfrm>
            <a:off x="3454400" y="4138701"/>
            <a:ext cx="2133604" cy="6110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Step</a:t>
            </a:r>
            <a:r>
              <a:rPr sz="1000" b="1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2</a:t>
            </a:r>
            <a:endParaRPr sz="1000" dirty="0">
              <a:latin typeface="맑은 고딕"/>
              <a:cs typeface="맑은 고딕"/>
            </a:endParaRPr>
          </a:p>
          <a:p>
            <a:pPr marL="12700" marR="5080">
              <a:lnSpc>
                <a:spcPct val="117100"/>
              </a:lnSpc>
              <a:spcBef>
                <a:spcPts val="290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5" dirty="0">
                <a:latin typeface="맑은 고딕"/>
                <a:cs typeface="맑은 고딕"/>
              </a:rPr>
              <a:t>모든 데이터들의</a:t>
            </a:r>
            <a:r>
              <a:rPr sz="1000" spc="-5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거리  계산 후 가장 가까운  Centroid로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Clustering</a:t>
            </a:r>
            <a:endParaRPr sz="1000" dirty="0">
              <a:latin typeface="맑은 고딕"/>
              <a:cs typeface="맑은 고딕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EA9071A-7F82-4499-9EC1-A54024120B36}"/>
              </a:ext>
            </a:extLst>
          </p:cNvPr>
          <p:cNvSpPr/>
          <p:nvPr/>
        </p:nvSpPr>
        <p:spPr>
          <a:xfrm>
            <a:off x="5730179" y="4162997"/>
            <a:ext cx="2349372" cy="1152525"/>
          </a:xfrm>
          <a:custGeom>
            <a:avLst/>
            <a:gdLst/>
            <a:ahLst/>
            <a:cxnLst/>
            <a:rect l="l" t="t" r="r" b="b"/>
            <a:pathLst>
              <a:path w="1946275" h="1152525">
                <a:moveTo>
                  <a:pt x="1760982" y="0"/>
                </a:moveTo>
                <a:lnTo>
                  <a:pt x="0" y="0"/>
                </a:lnTo>
                <a:lnTo>
                  <a:pt x="0" y="1152017"/>
                </a:lnTo>
                <a:lnTo>
                  <a:pt x="1760982" y="1152017"/>
                </a:lnTo>
                <a:lnTo>
                  <a:pt x="1946020" y="575945"/>
                </a:lnTo>
                <a:lnTo>
                  <a:pt x="17609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BD32A240-BA4F-41CB-BE1B-04B0276C260E}"/>
              </a:ext>
            </a:extLst>
          </p:cNvPr>
          <p:cNvSpPr txBox="1"/>
          <p:nvPr/>
        </p:nvSpPr>
        <p:spPr>
          <a:xfrm>
            <a:off x="5809681" y="4141306"/>
            <a:ext cx="1993199" cy="6337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Step</a:t>
            </a:r>
            <a:r>
              <a:rPr sz="1000" b="1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3</a:t>
            </a:r>
            <a:endParaRPr sz="1000" dirty="0">
              <a:latin typeface="맑은 고딕"/>
              <a:cs typeface="맑은 고딕"/>
            </a:endParaRPr>
          </a:p>
          <a:p>
            <a:pPr marL="12700" marR="5080">
              <a:lnSpc>
                <a:spcPct val="117000"/>
              </a:lnSpc>
              <a:spcBef>
                <a:spcPts val="290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5" dirty="0">
                <a:latin typeface="맑은 고딕"/>
                <a:cs typeface="맑은 고딕"/>
              </a:rPr>
              <a:t>각 </a:t>
            </a:r>
            <a:r>
              <a:rPr sz="1000" spc="-10" dirty="0">
                <a:latin typeface="맑은 고딕"/>
                <a:cs typeface="맑은 고딕"/>
              </a:rPr>
              <a:t>Cluster마다 </a:t>
            </a:r>
            <a:r>
              <a:rPr sz="1000" spc="-5" dirty="0">
                <a:latin typeface="맑은 고딕"/>
                <a:cs typeface="맑은 고딕"/>
              </a:rPr>
              <a:t>계산하여  새로운 중심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계산</a:t>
            </a:r>
            <a:endParaRPr sz="1000" dirty="0">
              <a:latin typeface="맑은 고딕"/>
              <a:cs typeface="맑은 고딕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9FDE6F1A-AA4B-4060-960A-4A39560B37CE}"/>
              </a:ext>
            </a:extLst>
          </p:cNvPr>
          <p:cNvSpPr/>
          <p:nvPr/>
        </p:nvSpPr>
        <p:spPr>
          <a:xfrm>
            <a:off x="8141842" y="4184689"/>
            <a:ext cx="2349372" cy="1152525"/>
          </a:xfrm>
          <a:custGeom>
            <a:avLst/>
            <a:gdLst/>
            <a:ahLst/>
            <a:cxnLst/>
            <a:rect l="l" t="t" r="r" b="b"/>
            <a:pathLst>
              <a:path w="1946275" h="1152525">
                <a:moveTo>
                  <a:pt x="1760982" y="0"/>
                </a:moveTo>
                <a:lnTo>
                  <a:pt x="0" y="0"/>
                </a:lnTo>
                <a:lnTo>
                  <a:pt x="0" y="1152017"/>
                </a:lnTo>
                <a:lnTo>
                  <a:pt x="1760982" y="1152017"/>
                </a:lnTo>
                <a:lnTo>
                  <a:pt x="1946021" y="575944"/>
                </a:lnTo>
                <a:lnTo>
                  <a:pt x="17609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4059CAB-4694-46B2-BF47-F2A5BFEC89BF}"/>
              </a:ext>
            </a:extLst>
          </p:cNvPr>
          <p:cNvSpPr txBox="1"/>
          <p:nvPr/>
        </p:nvSpPr>
        <p:spPr>
          <a:xfrm>
            <a:off x="8221725" y="4162729"/>
            <a:ext cx="2050159" cy="82971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Step 4</a:t>
            </a:r>
            <a:endParaRPr sz="10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5" dirty="0">
                <a:latin typeface="맑은 고딕"/>
                <a:cs typeface="맑은 고딕"/>
              </a:rPr>
              <a:t>Step 2, 3 을</a:t>
            </a:r>
            <a:r>
              <a:rPr sz="1000" spc="-1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반복</a:t>
            </a:r>
            <a:endParaRPr sz="1000" dirty="0">
              <a:latin typeface="맑은 고딕"/>
              <a:cs typeface="맑은 고딕"/>
            </a:endParaRPr>
          </a:p>
          <a:p>
            <a:pPr marL="12700" marR="5080" algn="just">
              <a:lnSpc>
                <a:spcPct val="116500"/>
              </a:lnSpc>
              <a:spcBef>
                <a:spcPts val="305"/>
              </a:spcBef>
              <a:buFont typeface="Wingdings"/>
              <a:buChar char=""/>
              <a:tabLst>
                <a:tab pos="191135" algn="l"/>
              </a:tabLst>
            </a:pPr>
            <a:r>
              <a:rPr sz="1000" spc="-5" dirty="0">
                <a:latin typeface="맑은 고딕"/>
                <a:cs typeface="맑은 고딕"/>
              </a:rPr>
              <a:t>데이터가 자신이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속하는  </a:t>
            </a:r>
            <a:r>
              <a:rPr sz="1000" spc="-10" dirty="0">
                <a:latin typeface="맑은 고딕"/>
                <a:cs typeface="맑은 고딕"/>
              </a:rPr>
              <a:t>Cluster를 </a:t>
            </a:r>
            <a:r>
              <a:rPr sz="1000" spc="-5" dirty="0">
                <a:latin typeface="맑은 고딕"/>
                <a:cs typeface="맑은 고딕"/>
              </a:rPr>
              <a:t>변경하지 안으면  학습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완료</a:t>
            </a:r>
            <a:endParaRPr sz="1000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752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7212" cy="715637"/>
            <a:chOff x="1188881" y="351819"/>
            <a:chExt cx="1757212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ko-KR" altLang="en-US" sz="1200" dirty="0" err="1"/>
                <a:t>머신러닝</a:t>
              </a:r>
              <a:r>
                <a:rPr lang="ko-KR" altLang="en-US" sz="1200" dirty="0"/>
                <a:t> 알고리즘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95547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강화 학습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34B6-71A0-4A56-AE5C-C9C3017E1E99}"/>
              </a:ext>
            </a:extLst>
          </p:cNvPr>
          <p:cNvSpPr/>
          <p:nvPr/>
        </p:nvSpPr>
        <p:spPr>
          <a:xfrm>
            <a:off x="1726848" y="2056667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https://brunch.co.kr/@kakao-it/73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B69D07-4C5F-49A3-B9E7-716D65E51E74}"/>
              </a:ext>
            </a:extLst>
          </p:cNvPr>
          <p:cNvSpPr/>
          <p:nvPr/>
        </p:nvSpPr>
        <p:spPr>
          <a:xfrm>
            <a:off x="1726848" y="170532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읽을만한</a:t>
            </a:r>
            <a:r>
              <a:rPr lang="ko-KR" altLang="en-US" dirty="0"/>
              <a:t> 자료</a:t>
            </a:r>
          </a:p>
        </p:txBody>
      </p:sp>
    </p:spTree>
    <p:extLst>
      <p:ext uri="{BB962C8B-B14F-4D97-AF65-F5344CB8AC3E}">
        <p14:creationId xmlns:p14="http://schemas.microsoft.com/office/powerpoint/2010/main" val="224138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딥러닝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81714F-1EBF-4F23-9F28-96370981F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96298" cy="715637"/>
            <a:chOff x="1188881" y="351819"/>
            <a:chExt cx="1696298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딥러닝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9629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딥러닝 이란</a:t>
              </a:r>
              <a:r>
                <a:rPr lang="en-US" altLang="ko-KR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F3DBFB44-0114-480A-80C2-33B0F6D4FCD2}"/>
              </a:ext>
            </a:extLst>
          </p:cNvPr>
          <p:cNvSpPr txBox="1"/>
          <p:nvPr/>
        </p:nvSpPr>
        <p:spPr>
          <a:xfrm>
            <a:off x="265814" y="1558676"/>
            <a:ext cx="8451466" cy="164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컴퓨터가 스스로 학습할 수 있게 하기 위해 인공 신경망을 기반으로 하는 기계 학습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기술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딥러닝이란?</a:t>
            </a:r>
            <a:endParaRPr sz="1200" dirty="0">
              <a:latin typeface="맑은 고딕"/>
              <a:cs typeface="맑은 고딕"/>
            </a:endParaRPr>
          </a:p>
          <a:p>
            <a:pPr marL="228600" marR="5080">
              <a:lnSpc>
                <a:spcPct val="150100"/>
              </a:lnSpc>
              <a:spcBef>
                <a:spcPts val="1135"/>
              </a:spcBef>
            </a:pPr>
            <a:r>
              <a:rPr sz="1200" dirty="0">
                <a:latin typeface="맑은 고딕"/>
                <a:cs typeface="맑은 고딕"/>
              </a:rPr>
              <a:t>인간의 </a:t>
            </a:r>
            <a:r>
              <a:rPr sz="1200" spc="-5" dirty="0">
                <a:latin typeface="맑은 고딕"/>
                <a:cs typeface="맑은 고딕"/>
              </a:rPr>
              <a:t>신경망(Neural Network) </a:t>
            </a:r>
            <a:r>
              <a:rPr sz="1200" dirty="0">
                <a:latin typeface="맑은 고딕"/>
                <a:cs typeface="맑은 고딕"/>
              </a:rPr>
              <a:t>이론을 이용한 인공 신경망 </a:t>
            </a:r>
            <a:r>
              <a:rPr sz="1200" spc="-5" dirty="0">
                <a:latin typeface="맑은 고딕"/>
                <a:cs typeface="맑은 고딕"/>
              </a:rPr>
              <a:t>(ANN, </a:t>
            </a:r>
            <a:r>
              <a:rPr sz="1200" dirty="0">
                <a:latin typeface="맑은 고딕"/>
                <a:cs typeface="맑은 고딕"/>
              </a:rPr>
              <a:t>Artificial </a:t>
            </a:r>
            <a:r>
              <a:rPr sz="1200" spc="-5" dirty="0">
                <a:latin typeface="맑은 고딕"/>
                <a:cs typeface="맑은 고딕"/>
              </a:rPr>
              <a:t>Neural Network)의 </a:t>
            </a:r>
            <a:r>
              <a:rPr sz="1200" dirty="0">
                <a:latin typeface="맑은 고딕"/>
                <a:cs typeface="맑은 고딕"/>
              </a:rPr>
              <a:t>일종으로, </a:t>
            </a:r>
            <a:r>
              <a:rPr sz="1200" dirty="0" err="1">
                <a:latin typeface="맑은 고딕"/>
                <a:cs typeface="맑은 고딕"/>
              </a:rPr>
              <a:t>계층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dirty="0" err="1">
                <a:latin typeface="맑은 고딕"/>
                <a:cs typeface="맑은 고딕"/>
              </a:rPr>
              <a:t>구조</a:t>
            </a:r>
            <a:r>
              <a:rPr lang="en-US" altLang="ko-KR" sz="12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(Layer </a:t>
            </a:r>
            <a:r>
              <a:rPr sz="1200" spc="-10" dirty="0">
                <a:latin typeface="맑은 고딕"/>
                <a:cs typeface="맑은 고딕"/>
              </a:rPr>
              <a:t>Structure)로 </a:t>
            </a:r>
            <a:r>
              <a:rPr sz="1200" dirty="0">
                <a:latin typeface="맑은 고딕"/>
                <a:cs typeface="맑은 고딕"/>
              </a:rPr>
              <a:t>구성되면서 </a:t>
            </a:r>
            <a:r>
              <a:rPr sz="1200" spc="-5" dirty="0">
                <a:latin typeface="맑은 고딕"/>
                <a:cs typeface="맑은 고딕"/>
              </a:rPr>
              <a:t>입력층(Input Layer)과 출력층(Output Layer) </a:t>
            </a:r>
            <a:r>
              <a:rPr sz="1200" dirty="0">
                <a:latin typeface="맑은 고딕"/>
                <a:cs typeface="맑은 고딕"/>
              </a:rPr>
              <a:t>사이에 하나 이상의 </a:t>
            </a:r>
            <a:r>
              <a:rPr sz="1200" spc="-5" dirty="0">
                <a:latin typeface="맑은 고딕"/>
                <a:cs typeface="맑은 고딕"/>
              </a:rPr>
              <a:t>은닉층(Hidden  Layer)을 </a:t>
            </a:r>
            <a:r>
              <a:rPr sz="1200" dirty="0">
                <a:latin typeface="맑은 고딕"/>
                <a:cs typeface="맑은 고딕"/>
              </a:rPr>
              <a:t>가지고 있는 심층 </a:t>
            </a:r>
            <a:r>
              <a:rPr sz="1200" spc="-5" dirty="0">
                <a:latin typeface="맑은 고딕"/>
                <a:cs typeface="맑은 고딕"/>
              </a:rPr>
              <a:t>신경망(DNN, </a:t>
            </a:r>
            <a:r>
              <a:rPr sz="1200" dirty="0">
                <a:latin typeface="맑은 고딕"/>
                <a:cs typeface="맑은 고딕"/>
              </a:rPr>
              <a:t>Deep </a:t>
            </a:r>
            <a:r>
              <a:rPr sz="1200" spc="-5" dirty="0">
                <a:latin typeface="맑은 고딕"/>
                <a:cs typeface="맑은 고딕"/>
              </a:rPr>
              <a:t>Neural Network)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이다.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91FFF6E2-18DD-43D6-908C-D44834C2743F}"/>
              </a:ext>
            </a:extLst>
          </p:cNvPr>
          <p:cNvSpPr/>
          <p:nvPr/>
        </p:nvSpPr>
        <p:spPr>
          <a:xfrm>
            <a:off x="2486558" y="3344575"/>
            <a:ext cx="6493652" cy="3280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1716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499128" cy="715637"/>
            <a:chOff x="1188881" y="351819"/>
            <a:chExt cx="1499128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딥러닝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499128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인공신경망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0" name="object 4">
            <a:extLst>
              <a:ext uri="{FF2B5EF4-FFF2-40B4-BE49-F238E27FC236}">
                <a16:creationId xmlns:a16="http://schemas.microsoft.com/office/drawing/2014/main" id="{9ACF5755-CDE1-49C8-8909-7EDF47C03FCB}"/>
              </a:ext>
            </a:extLst>
          </p:cNvPr>
          <p:cNvSpPr txBox="1"/>
          <p:nvPr/>
        </p:nvSpPr>
        <p:spPr>
          <a:xfrm>
            <a:off x="619789" y="1258813"/>
            <a:ext cx="7670800" cy="114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인공신경망(ANN)은 인간의 뇌 구조를 모방하여 모델링 한 수학적</a:t>
            </a:r>
            <a:r>
              <a:rPr sz="1200" b="1" spc="-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모델이다.</a:t>
            </a:r>
            <a:endParaRPr sz="1200" dirty="0">
              <a:latin typeface="맑은 고딕"/>
              <a:cs typeface="맑은 고딕"/>
            </a:endParaRPr>
          </a:p>
          <a:p>
            <a:pPr marL="184785" indent="-172085">
              <a:lnSpc>
                <a:spcPct val="100000"/>
              </a:lnSpc>
              <a:spcBef>
                <a:spcPts val="1235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신경세포 (Neuron,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뉴런)</a:t>
            </a:r>
            <a:endParaRPr sz="1200" dirty="0">
              <a:latin typeface="맑은 고딕"/>
              <a:cs typeface="맑은 고딕"/>
            </a:endParaRPr>
          </a:p>
          <a:p>
            <a:pPr marL="228600" marR="5080">
              <a:lnSpc>
                <a:spcPct val="150000"/>
              </a:lnSpc>
              <a:spcBef>
                <a:spcPts val="370"/>
              </a:spcBef>
            </a:pPr>
            <a:r>
              <a:rPr sz="1200" spc="-5" dirty="0">
                <a:latin typeface="맑은 고딕"/>
                <a:cs typeface="맑은 고딕"/>
              </a:rPr>
              <a:t>Neuron의 </a:t>
            </a:r>
            <a:r>
              <a:rPr sz="1200" dirty="0">
                <a:latin typeface="맑은 고딕"/>
                <a:cs typeface="맑은 고딕"/>
              </a:rPr>
              <a:t>입력은 다수이고 출력은 하나이며, 여러 신경세포로부터 전달되어 온 신호들은 합산되어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출력된다.  합산된 값이 설정 </a:t>
            </a:r>
            <a:r>
              <a:rPr sz="1200" spc="-5" dirty="0">
                <a:latin typeface="맑은 고딕"/>
                <a:cs typeface="맑은 고딕"/>
              </a:rPr>
              <a:t>값(Threshold) </a:t>
            </a:r>
            <a:r>
              <a:rPr sz="1200" dirty="0">
                <a:latin typeface="맑은 고딕"/>
                <a:cs typeface="맑은 고딕"/>
              </a:rPr>
              <a:t>이상이면 출력 신호가 생기고 이하이면 출력 신호가</a:t>
            </a:r>
            <a:r>
              <a:rPr sz="1200" spc="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없다.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C534AA40-99F3-4600-B896-98510ACCA022}"/>
              </a:ext>
            </a:extLst>
          </p:cNvPr>
          <p:cNvSpPr/>
          <p:nvPr/>
        </p:nvSpPr>
        <p:spPr>
          <a:xfrm>
            <a:off x="874718" y="2393429"/>
            <a:ext cx="5800669" cy="1848484"/>
          </a:xfrm>
          <a:prstGeom prst="rect">
            <a:avLst/>
          </a:prstGeom>
          <a:blipFill>
            <a:blip r:embed="rId3" cstate="print"/>
            <a:stretch>
              <a:fillRect l="-1004" t="-2598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6">
            <a:extLst>
              <a:ext uri="{FF2B5EF4-FFF2-40B4-BE49-F238E27FC236}">
                <a16:creationId xmlns:a16="http://schemas.microsoft.com/office/drawing/2014/main" id="{CAE0AB34-59C5-4C5D-BD30-FCF4F0329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30582"/>
              </p:ext>
            </p:extLst>
          </p:nvPr>
        </p:nvGraphicFramePr>
        <p:xfrm>
          <a:off x="7215638" y="2660778"/>
          <a:ext cx="2700655" cy="1035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생물</a:t>
                      </a:r>
                      <a:r>
                        <a:rPr sz="11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신경망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인공</a:t>
                      </a:r>
                      <a:r>
                        <a:rPr sz="11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신경망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세포체 </a:t>
                      </a:r>
                      <a:r>
                        <a:rPr sz="1100" spc="-5" dirty="0">
                          <a:latin typeface="맑은 고딕"/>
                          <a:cs typeface="맑은 고딕"/>
                        </a:rPr>
                        <a:t>(Cell</a:t>
                      </a:r>
                      <a:r>
                        <a:rPr sz="110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spc="-5" dirty="0">
                          <a:latin typeface="맑은 고딕"/>
                          <a:cs typeface="맑은 고딕"/>
                        </a:rPr>
                        <a:t>Body)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노드</a:t>
                      </a:r>
                      <a:r>
                        <a:rPr sz="110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spc="-5" dirty="0">
                          <a:latin typeface="맑은 고딕"/>
                          <a:cs typeface="맑은 고딕"/>
                        </a:rPr>
                        <a:t>(Node)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수상돌기</a:t>
                      </a:r>
                      <a:r>
                        <a:rPr sz="110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(Dendrites)</a:t>
                      </a: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입력</a:t>
                      </a:r>
                      <a:r>
                        <a:rPr sz="110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spc="-5" dirty="0">
                          <a:latin typeface="맑은 고딕"/>
                          <a:cs typeface="맑은 고딕"/>
                        </a:rPr>
                        <a:t>(Input)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축삭</a:t>
                      </a:r>
                      <a:r>
                        <a:rPr sz="1100" spc="36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(Axon)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출력</a:t>
                      </a:r>
                      <a:r>
                        <a:rPr sz="110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(Output)</a:t>
                      </a: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object 7">
            <a:extLst>
              <a:ext uri="{FF2B5EF4-FFF2-40B4-BE49-F238E27FC236}">
                <a16:creationId xmlns:a16="http://schemas.microsoft.com/office/drawing/2014/main" id="{08F377BD-FBEE-4024-B6C5-113D091ADEF8}"/>
              </a:ext>
            </a:extLst>
          </p:cNvPr>
          <p:cNvSpPr txBox="1"/>
          <p:nvPr/>
        </p:nvSpPr>
        <p:spPr>
          <a:xfrm>
            <a:off x="619789" y="4220503"/>
            <a:ext cx="8160384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연결 : </a:t>
            </a:r>
            <a:r>
              <a:rPr sz="1200" b="1" spc="-10" dirty="0">
                <a:latin typeface="맑은 고딕"/>
                <a:cs typeface="맑은 고딕"/>
              </a:rPr>
              <a:t>Synapse </a:t>
            </a:r>
            <a:r>
              <a:rPr sz="1200" b="1" dirty="0">
                <a:latin typeface="맑은 고딕"/>
                <a:cs typeface="맑은 고딕"/>
              </a:rPr>
              <a:t>-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Weight</a:t>
            </a:r>
            <a:endParaRPr sz="1200" dirty="0">
              <a:latin typeface="맑은 고딕"/>
              <a:cs typeface="맑은 고딕"/>
            </a:endParaRPr>
          </a:p>
          <a:p>
            <a:pPr marL="228600">
              <a:lnSpc>
                <a:spcPct val="100000"/>
              </a:lnSpc>
              <a:spcBef>
                <a:spcPts val="855"/>
              </a:spcBef>
            </a:pPr>
            <a:r>
              <a:rPr sz="1200" dirty="0">
                <a:latin typeface="맑은 고딕"/>
                <a:cs typeface="맑은 고딕"/>
              </a:rPr>
              <a:t>다수의 </a:t>
            </a:r>
            <a:r>
              <a:rPr sz="1200" spc="-5" dirty="0">
                <a:latin typeface="맑은 고딕"/>
                <a:cs typeface="맑은 고딕"/>
              </a:rPr>
              <a:t>Neuron이 </a:t>
            </a:r>
            <a:r>
              <a:rPr sz="1200" dirty="0">
                <a:latin typeface="맑은 고딕"/>
                <a:cs typeface="맑은 고딕"/>
              </a:rPr>
              <a:t>연결되어 의미 있는 작업을 하듯, 인공신경망의 경우도 노드들을 연결시켜 </a:t>
            </a:r>
            <a:r>
              <a:rPr sz="1200" spc="-5" dirty="0">
                <a:latin typeface="맑은 고딕"/>
                <a:cs typeface="맑은 고딕"/>
              </a:rPr>
              <a:t>Layer를 </a:t>
            </a:r>
            <a:r>
              <a:rPr sz="1200" dirty="0">
                <a:latin typeface="맑은 고딕"/>
                <a:cs typeface="맑은 고딕"/>
              </a:rPr>
              <a:t>만들고 연결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강</a:t>
            </a:r>
          </a:p>
          <a:p>
            <a:pPr marL="228600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맑은 고딕"/>
                <a:cs typeface="맑은 고딕"/>
              </a:rPr>
              <a:t>도는 가중치로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처리된다.</a:t>
            </a:r>
            <a:endParaRPr sz="1200" dirty="0">
              <a:latin typeface="맑은 고딕"/>
              <a:cs typeface="맑은 고딕"/>
            </a:endParaRPr>
          </a:p>
        </p:txBody>
      </p:sp>
      <p:graphicFrame>
        <p:nvGraphicFramePr>
          <p:cNvPr id="25" name="object 8">
            <a:extLst>
              <a:ext uri="{FF2B5EF4-FFF2-40B4-BE49-F238E27FC236}">
                <a16:creationId xmlns:a16="http://schemas.microsoft.com/office/drawing/2014/main" id="{E5C64E2D-E349-457B-92B6-FAEF60C4F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05486"/>
              </p:ext>
            </p:extLst>
          </p:nvPr>
        </p:nvGraphicFramePr>
        <p:xfrm>
          <a:off x="8780173" y="5467422"/>
          <a:ext cx="2700020" cy="518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생물</a:t>
                      </a:r>
                      <a:r>
                        <a:rPr sz="11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신경망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dirty="0">
                          <a:latin typeface="맑은 고딕"/>
                          <a:cs typeface="맑은 고딕"/>
                        </a:rPr>
                        <a:t>인공</a:t>
                      </a:r>
                      <a:r>
                        <a:rPr sz="11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b="1" dirty="0">
                          <a:latin typeface="맑은 고딕"/>
                          <a:cs typeface="맑은 고딕"/>
                        </a:rPr>
                        <a:t>신경망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5" dirty="0">
                          <a:latin typeface="맑은 고딕"/>
                          <a:cs typeface="맑은 고딕"/>
                        </a:rPr>
                        <a:t>Synapse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dirty="0">
                          <a:latin typeface="맑은 고딕"/>
                          <a:cs typeface="맑은 고딕"/>
                        </a:rPr>
                        <a:t>가중치</a:t>
                      </a:r>
                      <a:r>
                        <a:rPr sz="110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dirty="0">
                          <a:latin typeface="맑은 고딕"/>
                          <a:cs typeface="맑은 고딕"/>
                        </a:rPr>
                        <a:t>(Weight)</a:t>
                      </a: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9">
            <a:extLst>
              <a:ext uri="{FF2B5EF4-FFF2-40B4-BE49-F238E27FC236}">
                <a16:creationId xmlns:a16="http://schemas.microsoft.com/office/drawing/2014/main" id="{7D78C144-37FC-4B88-90A8-B366F15FB761}"/>
              </a:ext>
            </a:extLst>
          </p:cNvPr>
          <p:cNvSpPr/>
          <p:nvPr/>
        </p:nvSpPr>
        <p:spPr>
          <a:xfrm>
            <a:off x="2385978" y="4734949"/>
            <a:ext cx="5904611" cy="1983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35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558440" cy="715637"/>
            <a:chOff x="1188881" y="351819"/>
            <a:chExt cx="1558440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딥러닝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558440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딥러닝 성과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989E7729-2B18-45D7-824B-F9170A821B24}"/>
              </a:ext>
            </a:extLst>
          </p:cNvPr>
          <p:cNvSpPr txBox="1"/>
          <p:nvPr/>
        </p:nvSpPr>
        <p:spPr>
          <a:xfrm>
            <a:off x="1188881" y="1954661"/>
            <a:ext cx="5110186" cy="16106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328930" indent="-172085">
              <a:lnSpc>
                <a:spcPct val="100000"/>
              </a:lnSpc>
              <a:buFont typeface="Wingdings"/>
              <a:buChar char=""/>
              <a:tabLst>
                <a:tab pos="329565" algn="l"/>
              </a:tabLst>
            </a:pPr>
            <a:r>
              <a:rPr sz="1200" b="1" spc="-5" dirty="0">
                <a:latin typeface="맑은 고딕"/>
                <a:cs typeface="맑은 고딕"/>
              </a:rPr>
              <a:t>MNIST</a:t>
            </a:r>
            <a:r>
              <a:rPr sz="1200" spc="-5" dirty="0">
                <a:latin typeface="맑은 고딕"/>
                <a:cs typeface="맑은 고딕"/>
              </a:rPr>
              <a:t>(Mixed National Institute </a:t>
            </a:r>
            <a:r>
              <a:rPr sz="1200" spc="-15" dirty="0">
                <a:latin typeface="맑은 고딕"/>
                <a:cs typeface="맑은 고딕"/>
              </a:rPr>
              <a:t>of </a:t>
            </a:r>
            <a:r>
              <a:rPr sz="1200" spc="-10" dirty="0">
                <a:latin typeface="맑은 고딕"/>
                <a:cs typeface="맑은 고딕"/>
              </a:rPr>
              <a:t>Standards </a:t>
            </a:r>
            <a:r>
              <a:rPr sz="1200" dirty="0">
                <a:latin typeface="맑은 고딕"/>
                <a:cs typeface="맑은 고딕"/>
              </a:rPr>
              <a:t>and </a:t>
            </a:r>
            <a:r>
              <a:rPr sz="1200" spc="-15" dirty="0">
                <a:latin typeface="맑은 고딕"/>
                <a:cs typeface="맑은 고딕"/>
              </a:rPr>
              <a:t>Technology)</a:t>
            </a:r>
            <a:r>
              <a:rPr sz="1200" spc="1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란?</a:t>
            </a:r>
            <a:endParaRPr sz="1200" dirty="0">
              <a:latin typeface="맑은 고딕"/>
              <a:cs typeface="맑은 고딕"/>
            </a:endParaRPr>
          </a:p>
          <a:p>
            <a:pPr marL="511809" lvl="1" indent="-1771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512445" algn="l"/>
              </a:tabLst>
            </a:pPr>
            <a:r>
              <a:rPr sz="1200" dirty="0">
                <a:latin typeface="맑은 고딕"/>
                <a:cs typeface="맑은 고딕"/>
              </a:rPr>
              <a:t>기계학습 분야에서 사용되는 손글씨 숫자 이미지 데이터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셋</a:t>
            </a:r>
          </a:p>
          <a:p>
            <a:pPr marL="511809" lvl="1" indent="-1771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512445" algn="l"/>
              </a:tabLst>
            </a:pPr>
            <a:r>
              <a:rPr sz="1200" spc="-5" dirty="0">
                <a:latin typeface="맑은 고딕"/>
                <a:cs typeface="맑은 고딕"/>
              </a:rPr>
              <a:t>0부터 9까지 </a:t>
            </a:r>
            <a:r>
              <a:rPr sz="1200" dirty="0">
                <a:latin typeface="맑은 고딕"/>
                <a:cs typeface="맑은 고딕"/>
              </a:rPr>
              <a:t>숫자 이미지로 구성되어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있다</a:t>
            </a:r>
          </a:p>
          <a:p>
            <a:pPr marL="511809" lvl="1" indent="-1771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512445" algn="l"/>
              </a:tabLst>
            </a:pPr>
            <a:r>
              <a:rPr sz="1200" dirty="0">
                <a:latin typeface="맑은 고딕"/>
                <a:cs typeface="맑은 고딕"/>
              </a:rPr>
              <a:t>각 이미지가 실제 의미하는 숫자가 Label되어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있다.</a:t>
            </a:r>
          </a:p>
          <a:p>
            <a:pPr marL="511809" lvl="1" indent="-1771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512445" algn="l"/>
              </a:tabLst>
            </a:pPr>
            <a:r>
              <a:rPr sz="1200" dirty="0">
                <a:latin typeface="맑은 고딕"/>
                <a:cs typeface="맑은 고딕"/>
              </a:rPr>
              <a:t>훈련 이미지가 6만장, 시험 이미지가 </a:t>
            </a:r>
            <a:r>
              <a:rPr sz="1200" spc="-5" dirty="0">
                <a:latin typeface="맑은 고딕"/>
                <a:cs typeface="맑은 고딕"/>
              </a:rPr>
              <a:t>1만장으로 </a:t>
            </a:r>
            <a:r>
              <a:rPr sz="1200" dirty="0">
                <a:latin typeface="맑은 고딕"/>
                <a:cs typeface="맑은 고딕"/>
              </a:rPr>
              <a:t>준비되어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 err="1">
                <a:latin typeface="맑은 고딕"/>
                <a:cs typeface="맑은 고딕"/>
              </a:rPr>
              <a:t>있다</a:t>
            </a:r>
            <a:r>
              <a:rPr sz="1200" dirty="0">
                <a:latin typeface="맑은 고딕"/>
                <a:cs typeface="맑은 고딕"/>
              </a:rPr>
              <a:t>.</a:t>
            </a: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EB91D5F1-A862-4BC0-9AD4-EFBDC18AAF31}"/>
              </a:ext>
            </a:extLst>
          </p:cNvPr>
          <p:cNvSpPr/>
          <p:nvPr/>
        </p:nvSpPr>
        <p:spPr>
          <a:xfrm>
            <a:off x="6791028" y="2457281"/>
            <a:ext cx="3649337" cy="2379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D6E87-DE90-417B-8E44-56CC919EF3A4}"/>
              </a:ext>
            </a:extLst>
          </p:cNvPr>
          <p:cNvSpPr/>
          <p:nvPr/>
        </p:nvSpPr>
        <p:spPr>
          <a:xfrm>
            <a:off x="1188881" y="1585329"/>
            <a:ext cx="396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dirty="0">
                <a:latin typeface="맑은 고딕"/>
                <a:cs typeface="맑은 고딕"/>
              </a:rPr>
              <a:t>이미지 인식 분야에서 성과 </a:t>
            </a:r>
            <a:r>
              <a:rPr lang="en-US" altLang="ko-KR" b="1" spc="-5" dirty="0">
                <a:latin typeface="맑은 고딕"/>
                <a:cs typeface="맑은 고딕"/>
              </a:rPr>
              <a:t>(MNIST)</a:t>
            </a: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19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머신러닝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D931F6-6BA4-4A76-B2DC-E8215CEFC6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558440" cy="715637"/>
            <a:chOff x="1188881" y="351819"/>
            <a:chExt cx="1558440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딥러닝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558440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딥러닝 성과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ED6E87-DE90-417B-8E44-56CC919EF3A4}"/>
              </a:ext>
            </a:extLst>
          </p:cNvPr>
          <p:cNvSpPr/>
          <p:nvPr/>
        </p:nvSpPr>
        <p:spPr>
          <a:xfrm>
            <a:off x="1188881" y="1585329"/>
            <a:ext cx="376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dirty="0">
                <a:latin typeface="맑은 고딕"/>
                <a:cs typeface="맑은 고딕"/>
              </a:rPr>
              <a:t>이미지 인식 분야의 성과</a:t>
            </a:r>
            <a:r>
              <a:rPr lang="ko-KR" altLang="en-US" b="1" spc="5" dirty="0">
                <a:latin typeface="맑은 고딕"/>
                <a:cs typeface="맑은 고딕"/>
              </a:rPr>
              <a:t> </a:t>
            </a:r>
            <a:r>
              <a:rPr lang="en-US" altLang="ko-KR" b="1" spc="-5" dirty="0">
                <a:latin typeface="맑은 고딕"/>
                <a:cs typeface="맑은 고딕"/>
              </a:rPr>
              <a:t>(ILSVRC)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18DEA1E7-CE59-4C44-AB69-2C1DEBA2F082}"/>
              </a:ext>
            </a:extLst>
          </p:cNvPr>
          <p:cNvSpPr txBox="1"/>
          <p:nvPr/>
        </p:nvSpPr>
        <p:spPr>
          <a:xfrm>
            <a:off x="1188881" y="1883228"/>
            <a:ext cx="6991350" cy="1605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370840" indent="-172085">
              <a:lnSpc>
                <a:spcPct val="100000"/>
              </a:lnSpc>
              <a:buFont typeface="Wingdings"/>
              <a:buChar char=""/>
              <a:tabLst>
                <a:tab pos="371475" algn="l"/>
              </a:tabLst>
            </a:pPr>
            <a:r>
              <a:rPr sz="1200" b="1" spc="-10" dirty="0">
                <a:latin typeface="맑은 고딕"/>
                <a:cs typeface="맑은 고딕"/>
              </a:rPr>
              <a:t>ILSVRC </a:t>
            </a:r>
            <a:r>
              <a:rPr sz="1200" b="1" spc="-5" dirty="0">
                <a:latin typeface="맑은 고딕"/>
                <a:cs typeface="맑은 고딕"/>
              </a:rPr>
              <a:t>(ImageNet Large Scale Visual </a:t>
            </a:r>
            <a:r>
              <a:rPr sz="1200" b="1" spc="-10" dirty="0">
                <a:latin typeface="맑은 고딕"/>
                <a:cs typeface="맑은 고딕"/>
              </a:rPr>
              <a:t>Recognition</a:t>
            </a:r>
            <a:r>
              <a:rPr sz="1200" b="1" spc="2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Challenge)</a:t>
            </a:r>
            <a:endParaRPr sz="1200" dirty="0">
              <a:latin typeface="맑은 고딕"/>
              <a:cs typeface="맑은 고딕"/>
            </a:endParaRPr>
          </a:p>
          <a:p>
            <a:pPr marL="688975" lvl="1" indent="-172720">
              <a:lnSpc>
                <a:spcPct val="100000"/>
              </a:lnSpc>
              <a:spcBef>
                <a:spcPts val="1235"/>
              </a:spcBef>
              <a:buFont typeface="Arial"/>
              <a:buChar char="•"/>
              <a:tabLst>
                <a:tab pos="689610" algn="l"/>
              </a:tabLst>
            </a:pPr>
            <a:r>
              <a:rPr sz="1200" dirty="0">
                <a:latin typeface="맑은 고딕"/>
                <a:cs typeface="맑은 고딕"/>
              </a:rPr>
              <a:t>ImageNet이 주관하는 이미지 인식 콘테스트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(매년)</a:t>
            </a:r>
            <a:endParaRPr sz="1200" dirty="0">
              <a:latin typeface="맑은 고딕"/>
              <a:cs typeface="맑은 고딕"/>
            </a:endParaRPr>
          </a:p>
          <a:p>
            <a:pPr marL="788035" lvl="2" indent="-17716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788670" algn="l"/>
              </a:tabLst>
            </a:pPr>
            <a:r>
              <a:rPr sz="1200" dirty="0">
                <a:latin typeface="맑은 고딕"/>
                <a:cs typeface="맑은 고딕"/>
              </a:rPr>
              <a:t>이미지넷이 보유한 레이블된 이미지를 학습데이터로 하여 </a:t>
            </a:r>
            <a:r>
              <a:rPr sz="1200" spc="-5" dirty="0">
                <a:latin typeface="맑은 고딕"/>
                <a:cs typeface="맑은 고딕"/>
              </a:rPr>
              <a:t>1,000가지 </a:t>
            </a:r>
            <a:r>
              <a:rPr sz="1200" dirty="0">
                <a:latin typeface="맑은 고딕"/>
                <a:cs typeface="맑은 고딕"/>
              </a:rPr>
              <a:t>종류로 분류하는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대회</a:t>
            </a:r>
          </a:p>
          <a:p>
            <a:pPr marL="688975" lvl="1" indent="-1727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689610" algn="l"/>
              </a:tabLst>
            </a:pPr>
            <a:r>
              <a:rPr sz="1200" spc="-5" dirty="0">
                <a:latin typeface="맑은 고딕"/>
                <a:cs typeface="맑은 고딕"/>
              </a:rPr>
              <a:t>2012년 CNN을 </a:t>
            </a:r>
            <a:r>
              <a:rPr sz="1200" dirty="0">
                <a:latin typeface="맑은 고딕"/>
                <a:cs typeface="맑은 고딕"/>
              </a:rPr>
              <a:t>적용한 팀이 우승 후 </a:t>
            </a:r>
            <a:r>
              <a:rPr sz="1200" spc="-5" dirty="0">
                <a:latin typeface="맑은 고딕"/>
                <a:cs typeface="맑은 고딕"/>
              </a:rPr>
              <a:t>2013년 </a:t>
            </a:r>
            <a:r>
              <a:rPr sz="1200" dirty="0">
                <a:latin typeface="맑은 고딕"/>
                <a:cs typeface="맑은 고딕"/>
              </a:rPr>
              <a:t>부터 딥러닝을 이용해 참가한 팀이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급증</a:t>
            </a:r>
          </a:p>
          <a:p>
            <a:pPr marL="688975" lvl="1" indent="-1727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689610" algn="l"/>
              </a:tabLst>
            </a:pPr>
            <a:r>
              <a:rPr sz="1200" dirty="0">
                <a:latin typeface="맑은 고딕"/>
                <a:cs typeface="맑은 고딕"/>
              </a:rPr>
              <a:t>기존의 이미지 인식 기법인 </a:t>
            </a:r>
            <a:r>
              <a:rPr sz="1200" spc="-5" dirty="0">
                <a:latin typeface="맑은 고딕"/>
                <a:cs typeface="맑은 고딕"/>
              </a:rPr>
              <a:t>BoF(Bag </a:t>
            </a:r>
            <a:r>
              <a:rPr sz="1200" spc="-15" dirty="0">
                <a:latin typeface="맑은 고딕"/>
                <a:cs typeface="맑은 고딕"/>
              </a:rPr>
              <a:t>of </a:t>
            </a:r>
            <a:r>
              <a:rPr sz="1200" spc="-5" dirty="0">
                <a:latin typeface="맑은 고딕"/>
                <a:cs typeface="맑은 고딕"/>
              </a:rPr>
              <a:t>Features)와 </a:t>
            </a:r>
            <a:r>
              <a:rPr sz="1200" dirty="0">
                <a:latin typeface="맑은 고딕"/>
                <a:cs typeface="맑은 고딕"/>
              </a:rPr>
              <a:t>비교해 정밀도가 압도적으로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높아짐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88E619C9-1221-448D-AFD9-EF926EA0C5FF}"/>
              </a:ext>
            </a:extLst>
          </p:cNvPr>
          <p:cNvSpPr/>
          <p:nvPr/>
        </p:nvSpPr>
        <p:spPr>
          <a:xfrm>
            <a:off x="1663514" y="4011855"/>
            <a:ext cx="3960495" cy="1980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5ACCDB30-3D29-469D-A3E8-5B51FF0FF35A}"/>
              </a:ext>
            </a:extLst>
          </p:cNvPr>
          <p:cNvSpPr/>
          <p:nvPr/>
        </p:nvSpPr>
        <p:spPr>
          <a:xfrm>
            <a:off x="5844778" y="3583997"/>
            <a:ext cx="5056378" cy="2752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59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558440" cy="715637"/>
            <a:chOff x="1188881" y="351819"/>
            <a:chExt cx="1558440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딥러닝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558440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딥러닝 성과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E3F3E6DD-465E-48B2-966F-C69D255506D5}"/>
              </a:ext>
            </a:extLst>
          </p:cNvPr>
          <p:cNvSpPr/>
          <p:nvPr/>
        </p:nvSpPr>
        <p:spPr>
          <a:xfrm>
            <a:off x="1631572" y="3057155"/>
            <a:ext cx="3015615" cy="2029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0BAE2180-309F-40B7-B3EC-BCA676AFD410}"/>
              </a:ext>
            </a:extLst>
          </p:cNvPr>
          <p:cNvSpPr/>
          <p:nvPr/>
        </p:nvSpPr>
        <p:spPr>
          <a:xfrm>
            <a:off x="6091598" y="2257044"/>
            <a:ext cx="3837305" cy="4248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4274820" marR="3171825" indent="-2540" algn="ctr">
              <a:lnSpc>
                <a:spcPct val="150000"/>
              </a:lnSpc>
            </a:pPr>
            <a:endParaRPr lang="ko-KR" altLang="en-US" sz="1200" dirty="0">
              <a:latin typeface="맑은 고딕"/>
              <a:cs typeface="맑은 고딕"/>
            </a:endParaRP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C822AB9A-02DC-4998-9166-671808D0B84E}"/>
              </a:ext>
            </a:extLst>
          </p:cNvPr>
          <p:cNvSpPr txBox="1"/>
          <p:nvPr/>
        </p:nvSpPr>
        <p:spPr>
          <a:xfrm>
            <a:off x="1715680" y="980096"/>
            <a:ext cx="8330565" cy="11695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맑은 고딕"/>
                <a:cs typeface="맑은 고딕"/>
              </a:rPr>
              <a:t>A </a:t>
            </a:r>
            <a:r>
              <a:rPr sz="1200" b="1" spc="-5" dirty="0">
                <a:latin typeface="맑은 고딕"/>
                <a:cs typeface="맑은 고딕"/>
              </a:rPr>
              <a:t>neural algorithm </a:t>
            </a:r>
            <a:r>
              <a:rPr sz="1200" b="1" spc="-15" dirty="0">
                <a:latin typeface="맑은 고딕"/>
                <a:cs typeface="맑은 고딕"/>
              </a:rPr>
              <a:t>of </a:t>
            </a:r>
            <a:r>
              <a:rPr sz="1200" b="1" spc="-5" dirty="0">
                <a:latin typeface="맑은 고딕"/>
                <a:cs typeface="맑은 고딕"/>
              </a:rPr>
              <a:t>artistic style </a:t>
            </a:r>
            <a:r>
              <a:rPr sz="1200" b="1" dirty="0">
                <a:latin typeface="맑은 고딕"/>
                <a:cs typeface="맑은 고딕"/>
              </a:rPr>
              <a:t>(2015) -</a:t>
            </a:r>
            <a:r>
              <a:rPr sz="1200" b="1" spc="80" dirty="0">
                <a:solidFill>
                  <a:srgbClr val="0000FF"/>
                </a:solidFill>
                <a:latin typeface="맑은 고딕"/>
                <a:cs typeface="맑은 고딕"/>
              </a:rPr>
              <a:t> </a:t>
            </a:r>
            <a:r>
              <a:rPr sz="12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맑은 고딕"/>
                <a:cs typeface="맑은 고딕"/>
                <a:hlinkClick r:id="rId5"/>
              </a:rPr>
              <a:t>https://arxiv.org/abs/1508.06576</a:t>
            </a:r>
            <a:endParaRPr sz="1200" dirty="0">
              <a:latin typeface="맑은 고딕"/>
              <a:cs typeface="맑은 고딕"/>
            </a:endParaRPr>
          </a:p>
          <a:p>
            <a:pPr marL="400685" lvl="1" indent="-172085">
              <a:lnSpc>
                <a:spcPct val="100000"/>
              </a:lnSpc>
              <a:spcBef>
                <a:spcPts val="1090"/>
              </a:spcBef>
              <a:buFont typeface="Arial"/>
              <a:buChar char="•"/>
              <a:tabLst>
                <a:tab pos="401320" algn="l"/>
              </a:tabLst>
            </a:pPr>
            <a:r>
              <a:rPr sz="1200" dirty="0">
                <a:latin typeface="맑은 고딕"/>
                <a:cs typeface="맑은 고딕"/>
              </a:rPr>
              <a:t>독일 튀빙겐 대학교 연구팀에서 </a:t>
            </a:r>
            <a:r>
              <a:rPr sz="1200" spc="-5" dirty="0">
                <a:latin typeface="맑은 고딕"/>
                <a:cs typeface="맑은 고딕"/>
              </a:rPr>
              <a:t>딥러닝(CNN)을 </a:t>
            </a:r>
            <a:r>
              <a:rPr sz="1200" dirty="0">
                <a:latin typeface="맑은 고딕"/>
                <a:cs typeface="맑은 고딕"/>
              </a:rPr>
              <a:t>이용해 유명 화가의 화풍을 학습한 후 이를 이용하여 그림을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그리다.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985AE773-0219-4200-B632-2EC19119CC41}"/>
              </a:ext>
            </a:extLst>
          </p:cNvPr>
          <p:cNvSpPr/>
          <p:nvPr/>
        </p:nvSpPr>
        <p:spPr>
          <a:xfrm>
            <a:off x="4720125" y="4246124"/>
            <a:ext cx="1635611" cy="1386491"/>
          </a:xfrm>
          <a:custGeom>
            <a:avLst/>
            <a:gdLst/>
            <a:ahLst/>
            <a:cxnLst/>
            <a:rect l="l" t="t" r="r" b="b"/>
            <a:pathLst>
              <a:path w="1291589" h="2204720">
                <a:moveTo>
                  <a:pt x="1235908" y="2137417"/>
                </a:moveTo>
                <a:lnTo>
                  <a:pt x="1211199" y="2151761"/>
                </a:lnTo>
                <a:lnTo>
                  <a:pt x="1291463" y="2204339"/>
                </a:lnTo>
                <a:lnTo>
                  <a:pt x="1287981" y="2149729"/>
                </a:lnTo>
                <a:lnTo>
                  <a:pt x="1243076" y="2149729"/>
                </a:lnTo>
                <a:lnTo>
                  <a:pt x="1235908" y="2137417"/>
                </a:lnTo>
                <a:close/>
              </a:path>
              <a:path w="1291589" h="2204720">
                <a:moveTo>
                  <a:pt x="1260662" y="2123048"/>
                </a:moveTo>
                <a:lnTo>
                  <a:pt x="1235908" y="2137417"/>
                </a:lnTo>
                <a:lnTo>
                  <a:pt x="1243076" y="2149729"/>
                </a:lnTo>
                <a:lnTo>
                  <a:pt x="1267840" y="2135378"/>
                </a:lnTo>
                <a:lnTo>
                  <a:pt x="1260662" y="2123048"/>
                </a:lnTo>
                <a:close/>
              </a:path>
              <a:path w="1291589" h="2204720">
                <a:moveTo>
                  <a:pt x="1285367" y="2108708"/>
                </a:moveTo>
                <a:lnTo>
                  <a:pt x="1260662" y="2123048"/>
                </a:lnTo>
                <a:lnTo>
                  <a:pt x="1267840" y="2135378"/>
                </a:lnTo>
                <a:lnTo>
                  <a:pt x="1243076" y="2149729"/>
                </a:lnTo>
                <a:lnTo>
                  <a:pt x="1287981" y="2149729"/>
                </a:lnTo>
                <a:lnTo>
                  <a:pt x="1285367" y="2108708"/>
                </a:lnTo>
                <a:close/>
              </a:path>
              <a:path w="1291589" h="2204720">
                <a:moveTo>
                  <a:pt x="24637" y="0"/>
                </a:moveTo>
                <a:lnTo>
                  <a:pt x="0" y="14350"/>
                </a:lnTo>
                <a:lnTo>
                  <a:pt x="1235908" y="2137417"/>
                </a:lnTo>
                <a:lnTo>
                  <a:pt x="1260662" y="2123048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9E2CC8-3A59-4189-BAF9-0E2E1370A383}"/>
              </a:ext>
            </a:extLst>
          </p:cNvPr>
          <p:cNvSpPr/>
          <p:nvPr/>
        </p:nvSpPr>
        <p:spPr>
          <a:xfrm>
            <a:off x="1547158" y="1010404"/>
            <a:ext cx="3516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latin typeface="맑은 고딕"/>
                <a:cs typeface="맑은 고딕"/>
              </a:rPr>
              <a:t>딥러닝을</a:t>
            </a:r>
            <a:r>
              <a:rPr lang="ko-KR" altLang="en-US" sz="1600" b="1" dirty="0">
                <a:latin typeface="맑은 고딕"/>
                <a:cs typeface="맑은 고딕"/>
              </a:rPr>
              <a:t> 이용한 예술 </a:t>
            </a:r>
            <a:r>
              <a:rPr lang="en-US" altLang="ko-KR" sz="1600" b="1" dirty="0">
                <a:latin typeface="맑은 고딕"/>
                <a:cs typeface="맑은 고딕"/>
              </a:rPr>
              <a:t>- </a:t>
            </a:r>
            <a:r>
              <a:rPr lang="ko-KR" altLang="en-US" sz="1600" b="1" dirty="0">
                <a:latin typeface="맑은 고딕"/>
                <a:cs typeface="맑은 고딕"/>
              </a:rPr>
              <a:t>그림</a:t>
            </a:r>
            <a:r>
              <a:rPr lang="ko-KR" altLang="en-US" sz="1600" b="1" spc="10" dirty="0">
                <a:latin typeface="맑은 고딕"/>
                <a:cs typeface="맑은 고딕"/>
              </a:rPr>
              <a:t> </a:t>
            </a:r>
            <a:r>
              <a:rPr lang="ko-KR" altLang="en-US" sz="1600" b="1" dirty="0">
                <a:latin typeface="맑은 고딕"/>
                <a:cs typeface="맑은 고딕"/>
              </a:rPr>
              <a:t>그리기</a:t>
            </a:r>
            <a:endParaRPr lang="ko-KR" altLang="en-US" sz="1600" dirty="0">
              <a:latin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BA268-3392-4770-80EB-A58C6ADCE051}"/>
              </a:ext>
            </a:extLst>
          </p:cNvPr>
          <p:cNvSpPr/>
          <p:nvPr/>
        </p:nvSpPr>
        <p:spPr>
          <a:xfrm>
            <a:off x="1735575" y="2195617"/>
            <a:ext cx="87120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74820" marR="3171825" indent="-2540" algn="ctr">
              <a:lnSpc>
                <a:spcPct val="150000"/>
              </a:lnSpc>
            </a:pPr>
            <a:r>
              <a:rPr lang="ko-KR" altLang="en-US" sz="1200" b="1" spc="-5" dirty="0">
                <a:latin typeface="맑은 고딕"/>
                <a:cs typeface="맑은 고딕"/>
              </a:rPr>
              <a:t>윌리엄 </a:t>
            </a:r>
            <a:r>
              <a:rPr lang="ko-KR" altLang="en-US" sz="1200" b="1" spc="-5" dirty="0" err="1">
                <a:latin typeface="맑은 고딕"/>
                <a:cs typeface="맑은 고딕"/>
              </a:rPr>
              <a:t>터너</a:t>
            </a:r>
            <a:r>
              <a:rPr lang="ko-KR" altLang="en-US" sz="1200" b="1" spc="-5" dirty="0">
                <a:latin typeface="맑은 고딕"/>
                <a:cs typeface="맑은 고딕"/>
              </a:rPr>
              <a:t>  ‘수송선의</a:t>
            </a:r>
            <a:r>
              <a:rPr lang="ko-KR" altLang="en-US" sz="1200" b="1" spc="-85" dirty="0">
                <a:latin typeface="맑은 고딕"/>
                <a:cs typeface="맑은 고딕"/>
              </a:rPr>
              <a:t> </a:t>
            </a:r>
            <a:r>
              <a:rPr lang="ko-KR" altLang="en-US" sz="1200" b="1" spc="-5" dirty="0">
                <a:latin typeface="맑은 고딕"/>
                <a:cs typeface="맑은 고딕"/>
              </a:rPr>
              <a:t>난파’</a:t>
            </a:r>
            <a:endParaRPr lang="ko-KR" altLang="en-US" sz="1200" dirty="0">
              <a:latin typeface="맑은 고딕"/>
              <a:cs typeface="맑은 고딕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6FE5F1D1-280A-47EE-84EF-F35580D50119}"/>
              </a:ext>
            </a:extLst>
          </p:cNvPr>
          <p:cNvSpPr txBox="1"/>
          <p:nvPr/>
        </p:nvSpPr>
        <p:spPr>
          <a:xfrm>
            <a:off x="6237474" y="4246125"/>
            <a:ext cx="830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marR="5080" indent="-241300">
              <a:lnSpc>
                <a:spcPct val="150000"/>
              </a:lnSpc>
              <a:spcBef>
                <a:spcPts val="100"/>
              </a:spcBef>
            </a:pPr>
            <a:r>
              <a:rPr sz="1000" b="1" spc="-5" dirty="0">
                <a:latin typeface="맑은 고딕"/>
                <a:cs typeface="맑은 고딕"/>
              </a:rPr>
              <a:t>에드바르</a:t>
            </a:r>
            <a:r>
              <a:rPr sz="1000" b="1" spc="-85" dirty="0">
                <a:latin typeface="맑은 고딕"/>
                <a:cs typeface="맑은 고딕"/>
              </a:rPr>
              <a:t> </a:t>
            </a:r>
            <a:r>
              <a:rPr sz="1000" b="1" spc="-5" dirty="0">
                <a:latin typeface="맑은 고딕"/>
                <a:cs typeface="맑은 고딕"/>
              </a:rPr>
              <a:t>뭉크  ‘절규’</a:t>
            </a:r>
            <a:endParaRPr sz="1000" dirty="0">
              <a:latin typeface="맑은 고딕"/>
              <a:cs typeface="맑은 고딕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BA1DF8ED-2ACC-4035-A850-121CF3E873C7}"/>
              </a:ext>
            </a:extLst>
          </p:cNvPr>
          <p:cNvSpPr/>
          <p:nvPr/>
        </p:nvSpPr>
        <p:spPr>
          <a:xfrm rot="17435529">
            <a:off x="4827479" y="3283844"/>
            <a:ext cx="1083354" cy="1058690"/>
          </a:xfrm>
          <a:custGeom>
            <a:avLst/>
            <a:gdLst/>
            <a:ahLst/>
            <a:cxnLst/>
            <a:rect l="l" t="t" r="r" b="b"/>
            <a:pathLst>
              <a:path w="1291589" h="2204720">
                <a:moveTo>
                  <a:pt x="1235908" y="2137417"/>
                </a:moveTo>
                <a:lnTo>
                  <a:pt x="1211199" y="2151761"/>
                </a:lnTo>
                <a:lnTo>
                  <a:pt x="1291463" y="2204339"/>
                </a:lnTo>
                <a:lnTo>
                  <a:pt x="1287981" y="2149729"/>
                </a:lnTo>
                <a:lnTo>
                  <a:pt x="1243076" y="2149729"/>
                </a:lnTo>
                <a:lnTo>
                  <a:pt x="1235908" y="2137417"/>
                </a:lnTo>
                <a:close/>
              </a:path>
              <a:path w="1291589" h="2204720">
                <a:moveTo>
                  <a:pt x="1260662" y="2123048"/>
                </a:moveTo>
                <a:lnTo>
                  <a:pt x="1235908" y="2137417"/>
                </a:lnTo>
                <a:lnTo>
                  <a:pt x="1243076" y="2149729"/>
                </a:lnTo>
                <a:lnTo>
                  <a:pt x="1267840" y="2135378"/>
                </a:lnTo>
                <a:lnTo>
                  <a:pt x="1260662" y="2123048"/>
                </a:lnTo>
                <a:close/>
              </a:path>
              <a:path w="1291589" h="2204720">
                <a:moveTo>
                  <a:pt x="1285367" y="2108708"/>
                </a:moveTo>
                <a:lnTo>
                  <a:pt x="1260662" y="2123048"/>
                </a:lnTo>
                <a:lnTo>
                  <a:pt x="1267840" y="2135378"/>
                </a:lnTo>
                <a:lnTo>
                  <a:pt x="1243076" y="2149729"/>
                </a:lnTo>
                <a:lnTo>
                  <a:pt x="1287981" y="2149729"/>
                </a:lnTo>
                <a:lnTo>
                  <a:pt x="1285367" y="2108708"/>
                </a:lnTo>
                <a:close/>
              </a:path>
              <a:path w="1291589" h="2204720">
                <a:moveTo>
                  <a:pt x="24637" y="0"/>
                </a:moveTo>
                <a:lnTo>
                  <a:pt x="0" y="14350"/>
                </a:lnTo>
                <a:lnTo>
                  <a:pt x="1235908" y="2137417"/>
                </a:lnTo>
                <a:lnTo>
                  <a:pt x="1260662" y="2123048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336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295547" cy="715637"/>
            <a:chOff x="1188881" y="351819"/>
            <a:chExt cx="1295547" cy="71563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95547" cy="486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200" spc="-150" dirty="0">
                  <a:ea typeface="Noto Sans CJK KR Thin" panose="020B0200000000000000" pitchFamily="34" charset="-127"/>
                  <a:cs typeface="Arial" panose="020B0604020202020204" pitchFamily="34" charset="0"/>
                </a:rPr>
                <a:t>참고 문헌</a:t>
              </a:r>
              <a:endParaRPr lang="en-US" altLang="ko-KR" sz="2200" spc="-150" dirty="0"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0" name="object 4">
            <a:extLst>
              <a:ext uri="{FF2B5EF4-FFF2-40B4-BE49-F238E27FC236}">
                <a16:creationId xmlns:a16="http://schemas.microsoft.com/office/drawing/2014/main" id="{95C1F1AF-165A-40F2-BEB5-E6B9BC91B48A}"/>
              </a:ext>
            </a:extLst>
          </p:cNvPr>
          <p:cNvSpPr/>
          <p:nvPr/>
        </p:nvSpPr>
        <p:spPr>
          <a:xfrm>
            <a:off x="992548" y="1556142"/>
            <a:ext cx="1688211" cy="2160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ë§ì¤í°ìê³ ë¦¬ì¦ì ëí ì´ë¯¸ì§ ê²ìê²°ê³¼">
            <a:extLst>
              <a:ext uri="{FF2B5EF4-FFF2-40B4-BE49-F238E27FC236}">
                <a16:creationId xmlns:a16="http://schemas.microsoft.com/office/drawing/2014/main" id="{3CC73E90-658C-4EE8-8FDA-2E28C4C7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04" y="1556137"/>
            <a:ext cx="1807944" cy="21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10">
            <a:extLst>
              <a:ext uri="{FF2B5EF4-FFF2-40B4-BE49-F238E27FC236}">
                <a16:creationId xmlns:a16="http://schemas.microsoft.com/office/drawing/2014/main" id="{7897E6A4-D267-422C-8001-CC4B06EFFE0F}"/>
              </a:ext>
            </a:extLst>
          </p:cNvPr>
          <p:cNvSpPr/>
          <p:nvPr/>
        </p:nvSpPr>
        <p:spPr>
          <a:xfrm>
            <a:off x="6514593" y="1556132"/>
            <a:ext cx="1807944" cy="2160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í¸ì¦ì¨ ë¨¸ì ë¬ëì ëí ì´ë¯¸ì§ ê²ìê²°ê³¼">
            <a:extLst>
              <a:ext uri="{FF2B5EF4-FFF2-40B4-BE49-F238E27FC236}">
                <a16:creationId xmlns:a16="http://schemas.microsoft.com/office/drawing/2014/main" id="{8293F195-193D-42DB-9B81-3EAF02649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82" y="1514512"/>
            <a:ext cx="1677675" cy="21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9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13079" cy="660429"/>
            <a:chOff x="1188881" y="351819"/>
            <a:chExt cx="211307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130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</a:t>
              </a:r>
              <a:r>
                <a:rPr lang="ko-KR" altLang="en-US" sz="2200" dirty="0"/>
                <a:t> 이란</a:t>
              </a:r>
              <a:r>
                <a:rPr lang="en-US" altLang="ko-KR" sz="2200" dirty="0"/>
                <a:t>?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0" name="object 5">
            <a:extLst>
              <a:ext uri="{FF2B5EF4-FFF2-40B4-BE49-F238E27FC236}">
                <a16:creationId xmlns:a16="http://schemas.microsoft.com/office/drawing/2014/main" id="{2DCCD09B-7521-4D30-8C94-7E71B6E69863}"/>
              </a:ext>
            </a:extLst>
          </p:cNvPr>
          <p:cNvSpPr/>
          <p:nvPr/>
        </p:nvSpPr>
        <p:spPr>
          <a:xfrm>
            <a:off x="985814" y="1320484"/>
            <a:ext cx="8624498" cy="4627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F1019237-2626-4DFC-B231-C38E247F631B}"/>
              </a:ext>
            </a:extLst>
          </p:cNvPr>
          <p:cNvSpPr txBox="1"/>
          <p:nvPr/>
        </p:nvSpPr>
        <p:spPr>
          <a:xfrm>
            <a:off x="985814" y="6148413"/>
            <a:ext cx="6461760" cy="19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cs typeface="Times New Roman" panose="02020603050405020304" pitchFamily="18" charset="0"/>
              </a:rPr>
              <a:t>인공지능이 가장 큰 개념이며 그 다음은 </a:t>
            </a:r>
            <a:r>
              <a:rPr lang="ko-KR" altLang="ko-KR" sz="1200" kern="100" dirty="0" err="1">
                <a:cs typeface="Times New Roman" panose="02020603050405020304" pitchFamily="18" charset="0"/>
              </a:rPr>
              <a:t>머신러닝이고</a:t>
            </a:r>
            <a:r>
              <a:rPr lang="en-US" altLang="ko-KR" sz="1200" kern="100" dirty="0"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cs typeface="Times New Roman" panose="02020603050405020304" pitchFamily="18" charset="0"/>
              </a:rPr>
              <a:t>가장 작은 개념은 딥 러닝이다</a:t>
            </a:r>
            <a:r>
              <a:rPr lang="en-US" altLang="ko-KR" sz="1200" kern="100" dirty="0"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13079" cy="660429"/>
            <a:chOff x="1188881" y="351819"/>
            <a:chExt cx="211307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130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</a:t>
              </a:r>
              <a:r>
                <a:rPr lang="ko-KR" altLang="en-US" sz="2200" dirty="0"/>
                <a:t> 이란</a:t>
              </a:r>
              <a:r>
                <a:rPr lang="en-US" altLang="ko-KR" sz="2200" dirty="0"/>
                <a:t>?</a:t>
              </a:r>
              <a:endParaRPr lang="ko-KR" altLang="en-US" sz="2200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028900-1014-4A41-B2D2-DB208BA0BD91}"/>
              </a:ext>
            </a:extLst>
          </p:cNvPr>
          <p:cNvSpPr/>
          <p:nvPr/>
        </p:nvSpPr>
        <p:spPr>
          <a:xfrm>
            <a:off x="490138" y="2546974"/>
            <a:ext cx="10459426" cy="1148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8930" indent="-172085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329565" algn="l"/>
              </a:tabLst>
            </a:pPr>
            <a:r>
              <a:rPr lang="en-US" altLang="ko-KR" b="1" dirty="0">
                <a:latin typeface="맑은 고딕"/>
                <a:cs typeface="맑은 고딕"/>
              </a:rPr>
              <a:t>Tom </a:t>
            </a:r>
            <a:r>
              <a:rPr lang="en-US" altLang="ko-KR" b="1" spc="-5" dirty="0">
                <a:latin typeface="맑은 고딕"/>
                <a:cs typeface="맑은 고딕"/>
              </a:rPr>
              <a:t>Mitchell </a:t>
            </a:r>
            <a:r>
              <a:rPr lang="en-US" altLang="ko-KR" b="1" dirty="0">
                <a:latin typeface="맑은 고딕"/>
                <a:cs typeface="맑은 고딕"/>
              </a:rPr>
              <a:t>(</a:t>
            </a:r>
            <a:r>
              <a:rPr lang="ko-KR" altLang="en-US" b="1" dirty="0" err="1">
                <a:latin typeface="맑은 고딕"/>
                <a:cs typeface="맑은 고딕"/>
              </a:rPr>
              <a:t>카네기멜론대</a:t>
            </a:r>
            <a:r>
              <a:rPr lang="ko-KR" altLang="en-US" b="1" spc="-75" dirty="0">
                <a:latin typeface="맑은 고딕"/>
                <a:cs typeface="맑은 고딕"/>
              </a:rPr>
              <a:t> </a:t>
            </a:r>
            <a:r>
              <a:rPr lang="ko-KR" altLang="en-US" b="1" dirty="0">
                <a:latin typeface="맑은 고딕"/>
                <a:cs typeface="맑은 고딕"/>
              </a:rPr>
              <a:t>교수</a:t>
            </a:r>
            <a:r>
              <a:rPr lang="en-US" altLang="ko-KR" b="1" dirty="0">
                <a:latin typeface="맑은 고딕"/>
                <a:cs typeface="맑은 고딕"/>
              </a:rPr>
              <a:t>)</a:t>
            </a:r>
            <a:endParaRPr lang="ko-KR" altLang="en-US" dirty="0">
              <a:latin typeface="맑은 고딕"/>
              <a:cs typeface="맑은 고딕"/>
            </a:endParaRPr>
          </a:p>
          <a:p>
            <a:pPr marL="156845" marR="466090">
              <a:lnSpc>
                <a:spcPct val="150000"/>
              </a:lnSpc>
            </a:pPr>
            <a:r>
              <a:rPr lang="en-US" altLang="ko-KR" dirty="0">
                <a:latin typeface="맑은 고딕"/>
                <a:cs typeface="맑은 고딕"/>
              </a:rPr>
              <a:t>“</a:t>
            </a:r>
            <a:r>
              <a:rPr lang="ko-KR" altLang="en-US" dirty="0">
                <a:latin typeface="맑은 고딕"/>
                <a:cs typeface="맑은 고딕"/>
              </a:rPr>
              <a:t>만약 컴퓨터 프로그램이 특정한 태스크 </a:t>
            </a:r>
            <a:r>
              <a:rPr lang="en-US" altLang="ko-KR" dirty="0">
                <a:latin typeface="맑은 고딕"/>
                <a:cs typeface="맑은 고딕"/>
              </a:rPr>
              <a:t>T</a:t>
            </a:r>
            <a:r>
              <a:rPr lang="ko-KR" altLang="en-US" dirty="0">
                <a:latin typeface="맑은 고딕"/>
                <a:cs typeface="맑은 고딕"/>
              </a:rPr>
              <a:t>를 수행할 때 성능 </a:t>
            </a:r>
            <a:r>
              <a:rPr lang="en-US" altLang="ko-KR" spc="5" dirty="0">
                <a:latin typeface="맑은 고딕"/>
                <a:cs typeface="맑은 고딕"/>
              </a:rPr>
              <a:t>P</a:t>
            </a:r>
            <a:r>
              <a:rPr lang="ko-KR" altLang="en-US" spc="5" dirty="0">
                <a:latin typeface="맑은 고딕"/>
                <a:cs typeface="맑은 고딕"/>
              </a:rPr>
              <a:t>만큼 </a:t>
            </a:r>
            <a:r>
              <a:rPr lang="ko-KR" altLang="en-US" dirty="0">
                <a:latin typeface="맑은 고딕"/>
                <a:cs typeface="맑은 고딕"/>
              </a:rPr>
              <a:t>개선되는 경험 </a:t>
            </a:r>
            <a:r>
              <a:rPr lang="en-US" altLang="ko-KR" spc="5" dirty="0">
                <a:latin typeface="맑은 고딕"/>
                <a:cs typeface="맑은 고딕"/>
              </a:rPr>
              <a:t>E</a:t>
            </a:r>
            <a:r>
              <a:rPr lang="ko-KR" altLang="en-US" spc="5" dirty="0">
                <a:latin typeface="맑은 고딕"/>
                <a:cs typeface="맑은 고딕"/>
              </a:rPr>
              <a:t>를 </a:t>
            </a:r>
            <a:r>
              <a:rPr lang="ko-KR" altLang="en-US" dirty="0">
                <a:latin typeface="맑은 고딕"/>
                <a:cs typeface="맑은 고딕"/>
              </a:rPr>
              <a:t>보이면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그 컴퓨터 프로그램은 </a:t>
            </a:r>
            <a:r>
              <a:rPr lang="ko-KR" altLang="en-US" dirty="0" err="1">
                <a:latin typeface="맑은 고딕"/>
                <a:cs typeface="맑은 고딕"/>
              </a:rPr>
              <a:t>태스트</a:t>
            </a:r>
            <a:r>
              <a:rPr lang="ko-KR" altLang="en-US" spc="-145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T</a:t>
            </a:r>
            <a:r>
              <a:rPr lang="ko-KR" altLang="en-US" dirty="0">
                <a:latin typeface="맑은 고딕"/>
                <a:cs typeface="맑은 고딕"/>
              </a:rPr>
              <a:t>와  성능 </a:t>
            </a:r>
            <a:r>
              <a:rPr lang="en-US" altLang="ko-KR" spc="5" dirty="0">
                <a:latin typeface="맑은 고딕"/>
                <a:cs typeface="맑은 고딕"/>
              </a:rPr>
              <a:t>P</a:t>
            </a:r>
            <a:r>
              <a:rPr lang="ko-KR" altLang="en-US" spc="5" dirty="0">
                <a:latin typeface="맑은 고딕"/>
                <a:cs typeface="맑은 고딕"/>
              </a:rPr>
              <a:t>에 </a:t>
            </a:r>
            <a:r>
              <a:rPr lang="ko-KR" altLang="en-US" dirty="0">
                <a:latin typeface="맑은 고딕"/>
                <a:cs typeface="맑은 고딕"/>
              </a:rPr>
              <a:t>대해 경험 </a:t>
            </a:r>
            <a:r>
              <a:rPr lang="en-US" altLang="ko-KR" spc="5" dirty="0">
                <a:latin typeface="맑은 고딕"/>
                <a:cs typeface="맑은 고딕"/>
              </a:rPr>
              <a:t>E</a:t>
            </a:r>
            <a:r>
              <a:rPr lang="ko-KR" altLang="en-US" spc="5" dirty="0">
                <a:latin typeface="맑은 고딕"/>
                <a:cs typeface="맑은 고딕"/>
              </a:rPr>
              <a:t>를 </a:t>
            </a:r>
            <a:r>
              <a:rPr lang="ko-KR" altLang="en-US" dirty="0">
                <a:latin typeface="맑은 고딕"/>
                <a:cs typeface="맑은 고딕"/>
              </a:rPr>
              <a:t>학습했다</a:t>
            </a:r>
            <a:r>
              <a:rPr lang="en-US" altLang="ko-KR" dirty="0">
                <a:latin typeface="맑은 고딕"/>
                <a:cs typeface="맑은 고딕"/>
              </a:rPr>
              <a:t>”</a:t>
            </a:r>
            <a:r>
              <a:rPr lang="ko-KR" altLang="en-US" dirty="0">
                <a:latin typeface="맑은 고딕"/>
                <a:cs typeface="맑은 고딕"/>
              </a:rPr>
              <a:t> 라고 할 수</a:t>
            </a:r>
            <a:r>
              <a:rPr lang="ko-KR" altLang="en-US" spc="-100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있다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154F5-5481-44AF-850A-CBDF4060F8A1}"/>
              </a:ext>
            </a:extLst>
          </p:cNvPr>
          <p:cNvSpPr/>
          <p:nvPr/>
        </p:nvSpPr>
        <p:spPr>
          <a:xfrm>
            <a:off x="490138" y="1651128"/>
            <a:ext cx="9865066" cy="1013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8930" indent="-172085">
              <a:spcBef>
                <a:spcPts val="660"/>
              </a:spcBef>
              <a:buFont typeface="Wingdings"/>
              <a:buChar char=""/>
              <a:tabLst>
                <a:tab pos="329565" algn="l"/>
              </a:tabLst>
            </a:pPr>
            <a:r>
              <a:rPr lang="ko-KR" altLang="en-US" b="1" dirty="0">
                <a:latin typeface="맑은 고딕"/>
                <a:cs typeface="맑은 고딕"/>
              </a:rPr>
              <a:t>기계학습은 인공지능의 한 분야로 기계 스스로 대량의 데이터로부터 지식이나 패턴을 찾아 학습하고 예측을 수행하는</a:t>
            </a:r>
            <a:r>
              <a:rPr lang="ko-KR" altLang="en-US" b="1" spc="-65" dirty="0">
                <a:latin typeface="맑은 고딕"/>
                <a:cs typeface="맑은 고딕"/>
              </a:rPr>
              <a:t> </a:t>
            </a:r>
            <a:r>
              <a:rPr lang="ko-KR" altLang="en-US" b="1" dirty="0">
                <a:latin typeface="맑은 고딕"/>
                <a:cs typeface="맑은 고딕"/>
              </a:rPr>
              <a:t>것이다</a:t>
            </a:r>
            <a:endParaRPr lang="ko-KR" altLang="en-US" dirty="0">
              <a:latin typeface="맑은 고딕"/>
              <a:cs typeface="맑은 고딕"/>
            </a:endParaRPr>
          </a:p>
          <a:p>
            <a:pPr marL="156845">
              <a:lnSpc>
                <a:spcPct val="100000"/>
              </a:lnSpc>
              <a:spcBef>
                <a:spcPts val="660"/>
              </a:spcBef>
              <a:tabLst>
                <a:tab pos="3295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BB9F3012-35B1-4C6B-AEBA-8566670C333C}"/>
              </a:ext>
            </a:extLst>
          </p:cNvPr>
          <p:cNvSpPr/>
          <p:nvPr/>
        </p:nvSpPr>
        <p:spPr>
          <a:xfrm>
            <a:off x="749440" y="3998076"/>
            <a:ext cx="8506875" cy="2365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altLang="ko-KR" dirty="0"/>
              <a:t>`</a:t>
            </a: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13079" cy="660429"/>
            <a:chOff x="1188881" y="351819"/>
            <a:chExt cx="211307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130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</a:t>
              </a:r>
              <a:r>
                <a:rPr lang="ko-KR" altLang="en-US" sz="2200" dirty="0"/>
                <a:t> 이란</a:t>
              </a:r>
              <a:r>
                <a:rPr lang="en-US" altLang="ko-KR" sz="2200" dirty="0"/>
                <a:t>?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41051966-4FB3-4469-84CF-7261DDDB62B7}"/>
              </a:ext>
            </a:extLst>
          </p:cNvPr>
          <p:cNvSpPr txBox="1"/>
          <p:nvPr/>
        </p:nvSpPr>
        <p:spPr>
          <a:xfrm>
            <a:off x="740429" y="1943978"/>
            <a:ext cx="9138577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맑은 고딕"/>
                <a:cs typeface="맑은 고딕"/>
              </a:rPr>
              <a:t>Arthur </a:t>
            </a:r>
            <a:r>
              <a:rPr sz="1400" b="1" spc="-5" dirty="0">
                <a:latin typeface="맑은 고딕"/>
                <a:cs typeface="맑은 고딕"/>
              </a:rPr>
              <a:t>Samuel</a:t>
            </a:r>
            <a:r>
              <a:rPr sz="1400" b="1" dirty="0">
                <a:latin typeface="맑은 고딕"/>
                <a:cs typeface="맑은 고딕"/>
              </a:rPr>
              <a:t> (1959)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명시적으로 프로그램을 작성하지 않고 컴퓨터에 학습할 수 있는 능력을 부여하기 위한 연구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분야</a:t>
            </a: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400" i="1" spc="-20" dirty="0">
                <a:solidFill>
                  <a:srgbClr val="FF0000"/>
                </a:solidFill>
                <a:latin typeface="맑은 고딕"/>
                <a:cs typeface="맑은 고딕"/>
              </a:rPr>
              <a:t>“The field </a:t>
            </a:r>
            <a:r>
              <a:rPr sz="1400" i="1" spc="-40" dirty="0">
                <a:solidFill>
                  <a:srgbClr val="FF0000"/>
                </a:solidFill>
                <a:latin typeface="맑은 고딕"/>
                <a:cs typeface="맑은 고딕"/>
              </a:rPr>
              <a:t>of </a:t>
            </a:r>
            <a:r>
              <a:rPr sz="1400" i="1" spc="-35" dirty="0">
                <a:solidFill>
                  <a:srgbClr val="FF0000"/>
                </a:solidFill>
                <a:latin typeface="맑은 고딕"/>
                <a:cs typeface="맑은 고딕"/>
              </a:rPr>
              <a:t>study </a:t>
            </a:r>
            <a:r>
              <a:rPr sz="1400" i="1" spc="-25" dirty="0">
                <a:solidFill>
                  <a:srgbClr val="FF0000"/>
                </a:solidFill>
                <a:latin typeface="맑은 고딕"/>
                <a:cs typeface="맑은 고딕"/>
              </a:rPr>
              <a:t>that </a:t>
            </a:r>
            <a:r>
              <a:rPr sz="1400" i="1" spc="-30" dirty="0">
                <a:solidFill>
                  <a:srgbClr val="FF0000"/>
                </a:solidFill>
                <a:latin typeface="맑은 고딕"/>
                <a:cs typeface="맑은 고딕"/>
              </a:rPr>
              <a:t>gives computers the </a:t>
            </a:r>
            <a:r>
              <a:rPr sz="1400" i="1" spc="-25" dirty="0">
                <a:solidFill>
                  <a:srgbClr val="FF0000"/>
                </a:solidFill>
                <a:latin typeface="맑은 고딕"/>
                <a:cs typeface="맑은 고딕"/>
              </a:rPr>
              <a:t>ability </a:t>
            </a:r>
            <a:r>
              <a:rPr sz="1400" i="1" spc="-35" dirty="0">
                <a:solidFill>
                  <a:srgbClr val="FF0000"/>
                </a:solidFill>
                <a:latin typeface="맑은 고딕"/>
                <a:cs typeface="맑은 고딕"/>
              </a:rPr>
              <a:t>to </a:t>
            </a:r>
            <a:r>
              <a:rPr sz="1400" i="1" spc="-25" dirty="0">
                <a:solidFill>
                  <a:srgbClr val="FF0000"/>
                </a:solidFill>
                <a:latin typeface="맑은 고딕"/>
                <a:cs typeface="맑은 고딕"/>
              </a:rPr>
              <a:t>learn </a:t>
            </a:r>
            <a:r>
              <a:rPr sz="1400" i="1" spc="-30" dirty="0">
                <a:solidFill>
                  <a:srgbClr val="FF0000"/>
                </a:solidFill>
                <a:latin typeface="맑은 고딕"/>
                <a:cs typeface="맑은 고딕"/>
              </a:rPr>
              <a:t>without being </a:t>
            </a:r>
            <a:r>
              <a:rPr sz="1400" i="1" spc="-25" dirty="0">
                <a:solidFill>
                  <a:srgbClr val="FF0000"/>
                </a:solidFill>
                <a:latin typeface="맑은 고딕"/>
                <a:cs typeface="맑은 고딕"/>
              </a:rPr>
              <a:t>explicitly</a:t>
            </a:r>
            <a:r>
              <a:rPr sz="1400" i="1" spc="32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400" i="1" spc="-35" dirty="0">
                <a:solidFill>
                  <a:srgbClr val="FF0000"/>
                </a:solidFill>
                <a:latin typeface="맑은 고딕"/>
                <a:cs typeface="맑은 고딕"/>
              </a:rPr>
              <a:t>programmed”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8B7AA1E-3AD4-4AA8-8E25-C4ACA453372F}"/>
              </a:ext>
            </a:extLst>
          </p:cNvPr>
          <p:cNvSpPr txBox="1"/>
          <p:nvPr/>
        </p:nvSpPr>
        <p:spPr>
          <a:xfrm>
            <a:off x="749440" y="3929843"/>
            <a:ext cx="7756525" cy="1416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400" b="1" spc="-5" dirty="0">
                <a:latin typeface="맑은 고딕"/>
                <a:cs typeface="맑은 고딕"/>
              </a:rPr>
              <a:t>Machine Learning의 </a:t>
            </a:r>
            <a:r>
              <a:rPr sz="1400" b="1" dirty="0">
                <a:latin typeface="맑은 고딕"/>
                <a:cs typeface="맑은 고딕"/>
              </a:rPr>
              <a:t>예</a:t>
            </a:r>
            <a:r>
              <a:rPr sz="1400" b="1" spc="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(y=3x)</a:t>
            </a:r>
            <a:endParaRPr sz="1400" dirty="0">
              <a:latin typeface="맑은 고딕"/>
              <a:cs typeface="맑은 고딕"/>
            </a:endParaRPr>
          </a:p>
          <a:p>
            <a:pPr marL="367665" lvl="1" indent="-1771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68300" algn="l"/>
              </a:tabLst>
            </a:pPr>
            <a:r>
              <a:rPr sz="1400" dirty="0">
                <a:latin typeface="맑은 고딕"/>
                <a:cs typeface="맑은 고딕"/>
              </a:rPr>
              <a:t>학습데이터 </a:t>
            </a:r>
            <a:r>
              <a:rPr sz="1400" spc="-5" dirty="0">
                <a:latin typeface="맑은 고딕"/>
                <a:cs typeface="맑은 고딕"/>
              </a:rPr>
              <a:t>(1,3), (3,9), (4,12),</a:t>
            </a:r>
            <a:r>
              <a:rPr sz="1400" spc="4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(6,18)</a:t>
            </a:r>
            <a:endParaRPr sz="1400" dirty="0">
              <a:latin typeface="맑은 고딕"/>
              <a:cs typeface="맑은 고딕"/>
            </a:endParaRPr>
          </a:p>
          <a:p>
            <a:pPr marL="367665" marR="5080" lvl="1" indent="-177165">
              <a:lnSpc>
                <a:spcPct val="200000"/>
              </a:lnSpc>
              <a:buFont typeface="Arial"/>
              <a:buChar char="•"/>
              <a:tabLst>
                <a:tab pos="368300" algn="l"/>
              </a:tabLst>
            </a:pPr>
            <a:r>
              <a:rPr sz="1400" dirty="0">
                <a:latin typeface="맑은 고딕"/>
                <a:cs typeface="맑은 고딕"/>
              </a:rPr>
              <a:t>컴퓨터에 </a:t>
            </a:r>
            <a:r>
              <a:rPr sz="1400" spc="-5" dirty="0">
                <a:latin typeface="맑은 고딕"/>
                <a:cs typeface="맑은 고딕"/>
              </a:rPr>
              <a:t>y=3x의 </a:t>
            </a:r>
            <a:r>
              <a:rPr sz="1400" dirty="0">
                <a:latin typeface="맑은 고딕"/>
                <a:cs typeface="맑은 고딕"/>
              </a:rPr>
              <a:t>함수를 프로그래밍하지 않아도 앞의 학습데이터를 학습한 후 </a:t>
            </a:r>
            <a:r>
              <a:rPr sz="1400" spc="-5" dirty="0">
                <a:latin typeface="맑은 고딕"/>
                <a:cs typeface="맑은 고딕"/>
              </a:rPr>
              <a:t>(8, </a:t>
            </a:r>
            <a:r>
              <a:rPr sz="1400" dirty="0">
                <a:latin typeface="맑은 고딕"/>
                <a:cs typeface="맑은 고딕"/>
              </a:rPr>
              <a:t>?) </a:t>
            </a:r>
            <a:r>
              <a:rPr sz="1400" spc="-5" dirty="0">
                <a:latin typeface="맑은 고딕"/>
                <a:cs typeface="맑은 고딕"/>
              </a:rPr>
              <a:t>(10, ?)의 </a:t>
            </a:r>
            <a:r>
              <a:rPr sz="1400" dirty="0">
                <a:latin typeface="맑은 고딕"/>
                <a:cs typeface="맑은 고딕"/>
              </a:rPr>
              <a:t>질문을 던져도  그 대답을 할 수 있게 만드는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것.</a:t>
            </a:r>
          </a:p>
        </p:txBody>
      </p:sp>
    </p:spTree>
    <p:extLst>
      <p:ext uri="{BB962C8B-B14F-4D97-AF65-F5344CB8AC3E}">
        <p14:creationId xmlns:p14="http://schemas.microsoft.com/office/powerpoint/2010/main" val="114972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13079" cy="660429"/>
            <a:chOff x="1188881" y="351819"/>
            <a:chExt cx="211307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130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</a:t>
              </a:r>
              <a:r>
                <a:rPr lang="ko-KR" altLang="en-US" sz="2200" dirty="0"/>
                <a:t> 이란</a:t>
              </a:r>
              <a:r>
                <a:rPr lang="en-US" altLang="ko-KR" sz="2200" dirty="0"/>
                <a:t>?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7B123EB3-97CE-4CA1-AE66-CE30D81A35E8}"/>
              </a:ext>
            </a:extLst>
          </p:cNvPr>
          <p:cNvSpPr txBox="1"/>
          <p:nvPr/>
        </p:nvSpPr>
        <p:spPr>
          <a:xfrm>
            <a:off x="1100855" y="1087307"/>
            <a:ext cx="700278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순서나 이유를 명확하게 설명하지 못하는 일을 처리하기 위한 방법으로 기계 학습을 선택할 수</a:t>
            </a:r>
            <a:r>
              <a:rPr sz="1200" b="1" spc="-65" dirty="0">
                <a:latin typeface="맑은 고딕"/>
                <a:cs typeface="맑은 고딕"/>
              </a:rPr>
              <a:t> </a:t>
            </a:r>
            <a:r>
              <a:rPr sz="1200" b="1" dirty="0" err="1">
                <a:latin typeface="맑은 고딕"/>
                <a:cs typeface="맑은 고딕"/>
              </a:rPr>
              <a:t>있다</a:t>
            </a:r>
            <a:r>
              <a:rPr sz="1200" b="1" dirty="0">
                <a:latin typeface="맑은 고딕"/>
                <a:cs typeface="맑은 고딕"/>
              </a:rPr>
              <a:t>.</a:t>
            </a:r>
            <a:endParaRPr lang="en-US" altLang="ko-KR" sz="1200" b="1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1616E11D-8EEB-437B-BFF4-344F5B8230F6}"/>
              </a:ext>
            </a:extLst>
          </p:cNvPr>
          <p:cNvSpPr/>
          <p:nvPr/>
        </p:nvSpPr>
        <p:spPr>
          <a:xfrm>
            <a:off x="1219200" y="1606772"/>
            <a:ext cx="4507003" cy="2680109"/>
          </a:xfrm>
          <a:custGeom>
            <a:avLst/>
            <a:gdLst/>
            <a:ahLst/>
            <a:cxnLst/>
            <a:rect l="l" t="t" r="r" b="b"/>
            <a:pathLst>
              <a:path w="4320540" h="3312160">
                <a:moveTo>
                  <a:pt x="0" y="3311779"/>
                </a:moveTo>
                <a:lnTo>
                  <a:pt x="4320032" y="3311779"/>
                </a:lnTo>
                <a:lnTo>
                  <a:pt x="4320032" y="0"/>
                </a:lnTo>
                <a:lnTo>
                  <a:pt x="0" y="0"/>
                </a:lnTo>
                <a:lnTo>
                  <a:pt x="0" y="331177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A5195CE-3FC9-4590-AEEF-0ACC8BC17F17}"/>
              </a:ext>
            </a:extLst>
          </p:cNvPr>
          <p:cNvSpPr txBox="1"/>
          <p:nvPr/>
        </p:nvSpPr>
        <p:spPr>
          <a:xfrm>
            <a:off x="1524161" y="3067830"/>
            <a:ext cx="17310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맑은 고딕"/>
                <a:cs typeface="맑은 고딕"/>
              </a:rPr>
              <a:t>월별 매출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집계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25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맑은 고딕"/>
                <a:cs typeface="맑은 고딕"/>
              </a:rPr>
              <a:t>종업원 개인 정보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관리</a:t>
            </a: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25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맑은 고딕"/>
                <a:cs typeface="맑은 고딕"/>
              </a:rPr>
              <a:t>상품 재고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관리</a:t>
            </a: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A8150AC2-BFF1-4260-9B21-7D38F1A46381}"/>
              </a:ext>
            </a:extLst>
          </p:cNvPr>
          <p:cNvSpPr/>
          <p:nvPr/>
        </p:nvSpPr>
        <p:spPr>
          <a:xfrm>
            <a:off x="1355436" y="1901851"/>
            <a:ext cx="971994" cy="97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E90E9BD0-7063-4623-AF7D-5A6539F98203}"/>
              </a:ext>
            </a:extLst>
          </p:cNvPr>
          <p:cNvSpPr txBox="1"/>
          <p:nvPr/>
        </p:nvSpPr>
        <p:spPr>
          <a:xfrm>
            <a:off x="3056311" y="2113557"/>
            <a:ext cx="918146" cy="553998"/>
          </a:xfrm>
          <a:prstGeom prst="rect">
            <a:avLst/>
          </a:prstGeom>
          <a:solidFill>
            <a:srgbClr val="F1F1F1"/>
          </a:solidFill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201295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Program</a:t>
            </a:r>
            <a:endParaRPr lang="en-US" altLang="ko-KR" sz="1100" b="1" dirty="0">
              <a:latin typeface="맑은 고딕"/>
              <a:cs typeface="맑은 고딕"/>
            </a:endParaRPr>
          </a:p>
          <a:p>
            <a:pPr marL="201295">
              <a:lnSpc>
                <a:spcPct val="100000"/>
              </a:lnSpc>
            </a:pPr>
            <a:endParaRPr lang="en-US" altLang="ko-KR" sz="1100" b="1" dirty="0">
              <a:latin typeface="맑은 고딕"/>
              <a:cs typeface="맑은 고딕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CD31C017-DB6D-4801-93E9-C0148FBF8A64}"/>
              </a:ext>
            </a:extLst>
          </p:cNvPr>
          <p:cNvSpPr/>
          <p:nvPr/>
        </p:nvSpPr>
        <p:spPr>
          <a:xfrm>
            <a:off x="9703828" y="1914876"/>
            <a:ext cx="971994" cy="97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BB596F42-220B-458D-B477-EE003996ADFB}"/>
              </a:ext>
            </a:extLst>
          </p:cNvPr>
          <p:cNvSpPr/>
          <p:nvPr/>
        </p:nvSpPr>
        <p:spPr>
          <a:xfrm>
            <a:off x="6159107" y="1887537"/>
            <a:ext cx="971994" cy="97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6">
            <a:extLst>
              <a:ext uri="{FF2B5EF4-FFF2-40B4-BE49-F238E27FC236}">
                <a16:creationId xmlns:a16="http://schemas.microsoft.com/office/drawing/2014/main" id="{4F72FB9B-EB3C-4C55-BFDC-D61D599D2128}"/>
              </a:ext>
            </a:extLst>
          </p:cNvPr>
          <p:cNvSpPr txBox="1"/>
          <p:nvPr/>
        </p:nvSpPr>
        <p:spPr>
          <a:xfrm>
            <a:off x="7931372" y="2127184"/>
            <a:ext cx="972185" cy="607859"/>
          </a:xfrm>
          <a:prstGeom prst="rect">
            <a:avLst/>
          </a:prstGeom>
          <a:solidFill>
            <a:srgbClr val="F1F1F1"/>
          </a:solidFill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</a:pPr>
            <a:r>
              <a:rPr sz="1100" b="1" dirty="0" err="1">
                <a:latin typeface="맑은 고딕"/>
                <a:cs typeface="맑은 고딕"/>
              </a:rPr>
              <a:t>학습모델</a:t>
            </a:r>
            <a:endParaRPr lang="en-US" altLang="ko-KR" sz="1100" b="1" dirty="0">
              <a:latin typeface="맑은 고딕"/>
              <a:cs typeface="맑은 고딕"/>
            </a:endParaRPr>
          </a:p>
          <a:p>
            <a:pPr marL="209550">
              <a:lnSpc>
                <a:spcPct val="100000"/>
              </a:lnSpc>
            </a:pPr>
            <a:endParaRPr sz="1100" dirty="0">
              <a:latin typeface="맑은 고딕"/>
              <a:cs typeface="맑은 고딕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044615D6-11EB-479E-9208-2187C1A0157C}"/>
              </a:ext>
            </a:extLst>
          </p:cNvPr>
          <p:cNvSpPr txBox="1"/>
          <p:nvPr/>
        </p:nvSpPr>
        <p:spPr>
          <a:xfrm>
            <a:off x="6237499" y="3099100"/>
            <a:ext cx="30918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맑은 고딕"/>
                <a:cs typeface="맑은 고딕"/>
              </a:rPr>
              <a:t>앞에 있는 과일을 보고 사과라고</a:t>
            </a:r>
            <a:r>
              <a:rPr sz="1200" spc="-9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인식한다.</a:t>
            </a: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25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맑은 고딕"/>
                <a:cs typeface="맑은 고딕"/>
              </a:rPr>
              <a:t>오늘은 상대의 기분이 안 좋아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보인다.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250" dirty="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맑은 고딕"/>
                <a:cs typeface="맑은 고딕"/>
              </a:rPr>
              <a:t>한눈에 반해서 사랑에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빠진다.</a:t>
            </a:r>
          </a:p>
        </p:txBody>
      </p:sp>
      <p:sp>
        <p:nvSpPr>
          <p:cNvPr id="51" name="object 29">
            <a:extLst>
              <a:ext uri="{FF2B5EF4-FFF2-40B4-BE49-F238E27FC236}">
                <a16:creationId xmlns:a16="http://schemas.microsoft.com/office/drawing/2014/main" id="{DA9CF38B-914D-45EF-B14A-735D10C236F3}"/>
              </a:ext>
            </a:extLst>
          </p:cNvPr>
          <p:cNvSpPr txBox="1"/>
          <p:nvPr/>
        </p:nvSpPr>
        <p:spPr>
          <a:xfrm>
            <a:off x="883920" y="4332665"/>
            <a:ext cx="9120692" cy="18851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840"/>
              </a:spcBef>
              <a:buFont typeface="Wingdings"/>
              <a:buChar char=""/>
              <a:tabLst>
                <a:tab pos="185420" algn="l"/>
              </a:tabLst>
            </a:pPr>
            <a:r>
              <a:rPr sz="1400" b="1" spc="-20" dirty="0">
                <a:latin typeface="맑은 고딕"/>
                <a:cs typeface="맑은 고딕"/>
              </a:rPr>
              <a:t>Training </a:t>
            </a:r>
            <a:r>
              <a:rPr sz="1400" b="1" dirty="0">
                <a:latin typeface="맑은 고딕"/>
                <a:cs typeface="맑은 고딕"/>
              </a:rPr>
              <a:t>Set (학습</a:t>
            </a:r>
            <a:r>
              <a:rPr sz="1400" b="1" spc="10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데이터)</a:t>
            </a:r>
            <a:endParaRPr sz="14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00" dirty="0">
                <a:latin typeface="맑은 고딕"/>
                <a:cs typeface="맑은 고딕"/>
              </a:rPr>
              <a:t>Machine Learning이 학습 모델을 만들기 위해 사용하는</a:t>
            </a:r>
            <a:r>
              <a:rPr sz="1400" spc="-6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데이터</a:t>
            </a:r>
          </a:p>
          <a:p>
            <a:pPr marL="12700" marR="5080">
              <a:lnSpc>
                <a:spcPct val="150000"/>
              </a:lnSpc>
            </a:pPr>
            <a:r>
              <a:rPr sz="1400" dirty="0">
                <a:latin typeface="맑은 고딕"/>
                <a:cs typeface="맑은 고딕"/>
              </a:rPr>
              <a:t>학습 데이터가 나쁘면 실제 현장의 특성을 제대로 반영하지 못하므로, 학습 데이터 확보 시 실제 데이터의 특성이 잘 </a:t>
            </a:r>
            <a:r>
              <a:rPr sz="1400" dirty="0" err="1">
                <a:latin typeface="맑은 고딕"/>
                <a:cs typeface="맑은 고딕"/>
              </a:rPr>
              <a:t>반영되고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 err="1">
                <a:latin typeface="맑은 고딕"/>
                <a:cs typeface="맑은 고딕"/>
              </a:rPr>
              <a:t>편향되지</a:t>
            </a:r>
            <a:r>
              <a:rPr sz="1400" dirty="0">
                <a:latin typeface="맑은 고딕"/>
                <a:cs typeface="맑은 고딕"/>
              </a:rPr>
              <a:t> 않는 학습 데이터를 확보하는 것이 매우</a:t>
            </a:r>
            <a:r>
              <a:rPr sz="1400" spc="-8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중요함.</a:t>
            </a:r>
          </a:p>
          <a:p>
            <a:pPr marL="184785" indent="-172085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185420" algn="l"/>
              </a:tabLst>
            </a:pPr>
            <a:r>
              <a:rPr sz="1400" b="1" spc="-5" dirty="0">
                <a:latin typeface="맑은 고딕"/>
                <a:cs typeface="맑은 고딕"/>
              </a:rPr>
              <a:t>Model </a:t>
            </a:r>
            <a:r>
              <a:rPr sz="1400" b="1" dirty="0">
                <a:latin typeface="맑은 고딕"/>
                <a:cs typeface="맑은 고딕"/>
              </a:rPr>
              <a:t>(학습</a:t>
            </a:r>
            <a:r>
              <a:rPr sz="1400" b="1" spc="-1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모델)</a:t>
            </a:r>
            <a:endParaRPr sz="14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latin typeface="맑은 고딕"/>
                <a:cs typeface="맑은 고딕"/>
              </a:rPr>
              <a:t>Machine Learning에서 구하려는 최종 결과물로 가설(Hypothesis)이라고도</a:t>
            </a:r>
            <a:r>
              <a:rPr sz="1400" spc="-65" dirty="0">
                <a:latin typeface="맑은 고딕"/>
                <a:cs typeface="맑은 고딕"/>
              </a:rPr>
              <a:t> </a:t>
            </a:r>
            <a:r>
              <a:rPr sz="1400" dirty="0" err="1">
                <a:latin typeface="맑은 고딕"/>
                <a:cs typeface="맑은 고딕"/>
              </a:rPr>
              <a:t>부른다</a:t>
            </a:r>
            <a:r>
              <a:rPr sz="1400" dirty="0">
                <a:latin typeface="맑은 고딕"/>
                <a:cs typeface="맑은 고딕"/>
              </a:rPr>
              <a:t>.</a:t>
            </a:r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C66BEB7C-2D17-48FF-8CE4-B33F9DCF19FE}"/>
              </a:ext>
            </a:extLst>
          </p:cNvPr>
          <p:cNvSpPr/>
          <p:nvPr/>
        </p:nvSpPr>
        <p:spPr>
          <a:xfrm>
            <a:off x="4718940" y="1858865"/>
            <a:ext cx="971994" cy="97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2766FB44-6519-4470-93E1-FA3A75BC18EC}"/>
              </a:ext>
            </a:extLst>
          </p:cNvPr>
          <p:cNvSpPr/>
          <p:nvPr/>
        </p:nvSpPr>
        <p:spPr>
          <a:xfrm>
            <a:off x="9007225" y="2096944"/>
            <a:ext cx="644178" cy="607859"/>
          </a:xfrm>
          <a:custGeom>
            <a:avLst/>
            <a:gdLst/>
            <a:ahLst/>
            <a:cxnLst/>
            <a:rect l="l" t="t" r="r" b="b"/>
            <a:pathLst>
              <a:path w="337185" h="772794">
                <a:moveTo>
                  <a:pt x="194309" y="0"/>
                </a:moveTo>
                <a:lnTo>
                  <a:pt x="194309" y="100075"/>
                </a:lnTo>
                <a:lnTo>
                  <a:pt x="0" y="100075"/>
                </a:lnTo>
                <a:lnTo>
                  <a:pt x="0" y="672719"/>
                </a:lnTo>
                <a:lnTo>
                  <a:pt x="194309" y="672719"/>
                </a:lnTo>
                <a:lnTo>
                  <a:pt x="194309" y="772668"/>
                </a:lnTo>
                <a:lnTo>
                  <a:pt x="336931" y="386334"/>
                </a:lnTo>
                <a:lnTo>
                  <a:pt x="194309" y="0"/>
                </a:lnTo>
                <a:close/>
              </a:path>
            </a:pathLst>
          </a:custGeom>
          <a:solidFill>
            <a:srgbClr val="F29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2">
            <a:extLst>
              <a:ext uri="{FF2B5EF4-FFF2-40B4-BE49-F238E27FC236}">
                <a16:creationId xmlns:a16="http://schemas.microsoft.com/office/drawing/2014/main" id="{CAF7333B-FD4F-4EA3-A246-10EFE00F0564}"/>
              </a:ext>
            </a:extLst>
          </p:cNvPr>
          <p:cNvSpPr/>
          <p:nvPr/>
        </p:nvSpPr>
        <p:spPr>
          <a:xfrm>
            <a:off x="7223390" y="2096943"/>
            <a:ext cx="644178" cy="607859"/>
          </a:xfrm>
          <a:custGeom>
            <a:avLst/>
            <a:gdLst/>
            <a:ahLst/>
            <a:cxnLst/>
            <a:rect l="l" t="t" r="r" b="b"/>
            <a:pathLst>
              <a:path w="337185" h="772794">
                <a:moveTo>
                  <a:pt x="194309" y="0"/>
                </a:moveTo>
                <a:lnTo>
                  <a:pt x="194309" y="100075"/>
                </a:lnTo>
                <a:lnTo>
                  <a:pt x="0" y="100075"/>
                </a:lnTo>
                <a:lnTo>
                  <a:pt x="0" y="672719"/>
                </a:lnTo>
                <a:lnTo>
                  <a:pt x="194309" y="672719"/>
                </a:lnTo>
                <a:lnTo>
                  <a:pt x="194309" y="772668"/>
                </a:lnTo>
                <a:lnTo>
                  <a:pt x="336931" y="386334"/>
                </a:lnTo>
                <a:lnTo>
                  <a:pt x="194309" y="0"/>
                </a:lnTo>
                <a:close/>
              </a:path>
            </a:pathLst>
          </a:custGeom>
          <a:solidFill>
            <a:srgbClr val="F29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2">
            <a:extLst>
              <a:ext uri="{FF2B5EF4-FFF2-40B4-BE49-F238E27FC236}">
                <a16:creationId xmlns:a16="http://schemas.microsoft.com/office/drawing/2014/main" id="{184C5C66-7080-497A-B0C5-B880AD39AB0E}"/>
              </a:ext>
            </a:extLst>
          </p:cNvPr>
          <p:cNvSpPr/>
          <p:nvPr/>
        </p:nvSpPr>
        <p:spPr>
          <a:xfrm>
            <a:off x="2359708" y="2109813"/>
            <a:ext cx="644178" cy="607859"/>
          </a:xfrm>
          <a:custGeom>
            <a:avLst/>
            <a:gdLst/>
            <a:ahLst/>
            <a:cxnLst/>
            <a:rect l="l" t="t" r="r" b="b"/>
            <a:pathLst>
              <a:path w="337185" h="772794">
                <a:moveTo>
                  <a:pt x="194309" y="0"/>
                </a:moveTo>
                <a:lnTo>
                  <a:pt x="194309" y="100075"/>
                </a:lnTo>
                <a:lnTo>
                  <a:pt x="0" y="100075"/>
                </a:lnTo>
                <a:lnTo>
                  <a:pt x="0" y="672719"/>
                </a:lnTo>
                <a:lnTo>
                  <a:pt x="194309" y="672719"/>
                </a:lnTo>
                <a:lnTo>
                  <a:pt x="194309" y="772668"/>
                </a:lnTo>
                <a:lnTo>
                  <a:pt x="336931" y="386334"/>
                </a:lnTo>
                <a:lnTo>
                  <a:pt x="194309" y="0"/>
                </a:lnTo>
                <a:close/>
              </a:path>
            </a:pathLst>
          </a:custGeom>
          <a:solidFill>
            <a:srgbClr val="F29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8F922144-E0EF-4FF9-91D9-1B8EEB53FB7A}"/>
              </a:ext>
            </a:extLst>
          </p:cNvPr>
          <p:cNvSpPr/>
          <p:nvPr/>
        </p:nvSpPr>
        <p:spPr>
          <a:xfrm>
            <a:off x="4074762" y="2101638"/>
            <a:ext cx="644178" cy="607859"/>
          </a:xfrm>
          <a:custGeom>
            <a:avLst/>
            <a:gdLst/>
            <a:ahLst/>
            <a:cxnLst/>
            <a:rect l="l" t="t" r="r" b="b"/>
            <a:pathLst>
              <a:path w="337185" h="772794">
                <a:moveTo>
                  <a:pt x="194309" y="0"/>
                </a:moveTo>
                <a:lnTo>
                  <a:pt x="194309" y="100075"/>
                </a:lnTo>
                <a:lnTo>
                  <a:pt x="0" y="100075"/>
                </a:lnTo>
                <a:lnTo>
                  <a:pt x="0" y="672719"/>
                </a:lnTo>
                <a:lnTo>
                  <a:pt x="194309" y="672719"/>
                </a:lnTo>
                <a:lnTo>
                  <a:pt x="194309" y="772668"/>
                </a:lnTo>
                <a:lnTo>
                  <a:pt x="336931" y="386334"/>
                </a:lnTo>
                <a:lnTo>
                  <a:pt x="194309" y="0"/>
                </a:lnTo>
                <a:close/>
              </a:path>
            </a:pathLst>
          </a:custGeom>
          <a:solidFill>
            <a:srgbClr val="F29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376A7E-9250-45EA-A7C8-7CA85850CE9A}"/>
              </a:ext>
            </a:extLst>
          </p:cNvPr>
          <p:cNvSpPr/>
          <p:nvPr/>
        </p:nvSpPr>
        <p:spPr>
          <a:xfrm>
            <a:off x="1433860" y="1296644"/>
            <a:ext cx="86687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41145">
              <a:lnSpc>
                <a:spcPct val="100000"/>
              </a:lnSpc>
              <a:tabLst>
                <a:tab pos="6049010" algn="l"/>
              </a:tabLst>
            </a:pPr>
            <a:r>
              <a:rPr lang="en-US" altLang="ko-KR" b="1" spc="-7" baseline="2136" dirty="0">
                <a:latin typeface="맑은 고딕"/>
                <a:cs typeface="맑은 고딕"/>
              </a:rPr>
              <a:t>【 </a:t>
            </a:r>
            <a:r>
              <a:rPr lang="ko-KR" altLang="en-US" b="1" spc="-7" baseline="2136" dirty="0">
                <a:latin typeface="맑은 고딕"/>
                <a:cs typeface="맑은 고딕"/>
              </a:rPr>
              <a:t>순차적</a:t>
            </a:r>
            <a:r>
              <a:rPr lang="ko-KR" altLang="en-US" b="1" spc="-480" baseline="2136" dirty="0">
                <a:latin typeface="맑은 고딕"/>
                <a:cs typeface="맑은 고딕"/>
              </a:rPr>
              <a:t> </a:t>
            </a:r>
            <a:r>
              <a:rPr lang="ko-KR" altLang="en-US" b="1" spc="-15" baseline="2136" dirty="0">
                <a:latin typeface="맑은 고딕"/>
                <a:cs typeface="맑은 고딕"/>
              </a:rPr>
              <a:t>처리</a:t>
            </a:r>
            <a:r>
              <a:rPr lang="en-US" altLang="ko-KR" b="1" spc="-7" baseline="2136" dirty="0">
                <a:latin typeface="맑은 고딕"/>
                <a:cs typeface="맑은 고딕"/>
              </a:rPr>
              <a:t>】	  </a:t>
            </a:r>
            <a:r>
              <a:rPr lang="en-US" altLang="ko-KR" sz="1200" b="1" spc="-5" dirty="0">
                <a:latin typeface="맑은 고딕"/>
                <a:cs typeface="맑은 고딕"/>
              </a:rPr>
              <a:t>【</a:t>
            </a:r>
            <a:r>
              <a:rPr lang="ko-KR" altLang="en-US" sz="1200" b="1" spc="-200" dirty="0">
                <a:latin typeface="맑은 고딕"/>
                <a:cs typeface="맑은 고딕"/>
              </a:rPr>
              <a:t> </a:t>
            </a:r>
            <a:r>
              <a:rPr lang="ko-KR" altLang="en-US" sz="1200" b="1" spc="-5" dirty="0">
                <a:latin typeface="맑은 고딕"/>
                <a:cs typeface="맑은 고딕"/>
              </a:rPr>
              <a:t>기계</a:t>
            </a:r>
            <a:r>
              <a:rPr lang="ko-KR" altLang="en-US" sz="1200" b="1" spc="-185" dirty="0">
                <a:latin typeface="맑은 고딕"/>
                <a:cs typeface="맑은 고딕"/>
              </a:rPr>
              <a:t> </a:t>
            </a:r>
            <a:r>
              <a:rPr lang="ko-KR" altLang="en-US" sz="1200" b="1" spc="-5" dirty="0">
                <a:latin typeface="맑은 고딕"/>
                <a:cs typeface="맑은 고딕"/>
              </a:rPr>
              <a:t>학습</a:t>
            </a:r>
            <a:r>
              <a:rPr lang="ko-KR" altLang="en-US" sz="1200" b="1" spc="-195" dirty="0">
                <a:latin typeface="맑은 고딕"/>
                <a:cs typeface="맑은 고딕"/>
              </a:rPr>
              <a:t> </a:t>
            </a:r>
            <a:r>
              <a:rPr lang="en-US" altLang="ko-KR" sz="1200" b="1" spc="-5" dirty="0">
                <a:latin typeface="맑은 고딕"/>
                <a:cs typeface="맑은 고딕"/>
              </a:rPr>
              <a:t>】</a:t>
            </a:r>
            <a:endParaRPr lang="ko-KR" altLang="en-US" sz="1200" dirty="0">
              <a:latin typeface="맑은 고딕"/>
              <a:cs typeface="맑은 고딕"/>
            </a:endParaRPr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B54855E9-B05A-4380-9E28-0E895C6E1CA9}"/>
              </a:ext>
            </a:extLst>
          </p:cNvPr>
          <p:cNvSpPr/>
          <p:nvPr/>
        </p:nvSpPr>
        <p:spPr>
          <a:xfrm>
            <a:off x="6063207" y="1606772"/>
            <a:ext cx="4773357" cy="2680109"/>
          </a:xfrm>
          <a:custGeom>
            <a:avLst/>
            <a:gdLst/>
            <a:ahLst/>
            <a:cxnLst/>
            <a:rect l="l" t="t" r="r" b="b"/>
            <a:pathLst>
              <a:path w="4320540" h="3312160">
                <a:moveTo>
                  <a:pt x="0" y="3311779"/>
                </a:moveTo>
                <a:lnTo>
                  <a:pt x="4320032" y="3311779"/>
                </a:lnTo>
                <a:lnTo>
                  <a:pt x="4320032" y="0"/>
                </a:lnTo>
                <a:lnTo>
                  <a:pt x="0" y="0"/>
                </a:lnTo>
                <a:lnTo>
                  <a:pt x="0" y="3311779"/>
                </a:lnTo>
                <a:close/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9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13079" cy="660429"/>
            <a:chOff x="1188881" y="351819"/>
            <a:chExt cx="211307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130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</a:t>
              </a:r>
              <a:r>
                <a:rPr lang="ko-KR" altLang="en-US" sz="2200" dirty="0"/>
                <a:t> 이란</a:t>
              </a:r>
              <a:r>
                <a:rPr lang="en-US" altLang="ko-KR" sz="2200" dirty="0"/>
                <a:t>?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3413A8-A7C9-4ED2-B34B-E0903E7FAC61}"/>
              </a:ext>
            </a:extLst>
          </p:cNvPr>
          <p:cNvSpPr txBox="1"/>
          <p:nvPr/>
        </p:nvSpPr>
        <p:spPr>
          <a:xfrm>
            <a:off x="985815" y="1682780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데이터를 이용해서 컴퓨터를 학습시킨다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915958-7FDD-4A7E-AE72-173AD95A4212}"/>
              </a:ext>
            </a:extLst>
          </p:cNvPr>
          <p:cNvSpPr txBox="1"/>
          <p:nvPr/>
        </p:nvSpPr>
        <p:spPr>
          <a:xfrm>
            <a:off x="985814" y="2338442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학습한 내용을 기반으로 예측을 할 수 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96520-2588-45A1-97FD-9A9D7B6E3F72}"/>
              </a:ext>
            </a:extLst>
          </p:cNvPr>
          <p:cNvSpPr txBox="1"/>
          <p:nvPr/>
        </p:nvSpPr>
        <p:spPr>
          <a:xfrm>
            <a:off x="985814" y="2937368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머신 러닝 알고리즘은 크게 세가지로 분류 할 수 있다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FB465FB-1A73-4D3E-990B-5BF64C7DD876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76" y="3148630"/>
            <a:ext cx="8140936" cy="31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8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634328" cy="660429"/>
            <a:chOff x="1188881" y="351819"/>
            <a:chExt cx="3634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 err="1"/>
                <a:t>머신러닝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634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머신러닝의</a:t>
              </a:r>
              <a:r>
                <a:rPr lang="ko-KR" altLang="en-US" sz="2200" dirty="0"/>
                <a:t> 분류</a:t>
              </a:r>
              <a:r>
                <a:rPr lang="en-US" altLang="ko-KR" sz="2200" dirty="0"/>
                <a:t>(</a:t>
              </a:r>
              <a:r>
                <a:rPr lang="ko-KR" altLang="en-US" sz="2200" dirty="0"/>
                <a:t>지도 학습</a:t>
              </a:r>
              <a:r>
                <a:rPr lang="en-US" altLang="ko-KR" sz="2200" dirty="0"/>
                <a:t>)</a:t>
              </a:r>
              <a:endParaRPr lang="ko-KR" altLang="en-US" sz="2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2030567-0C50-4EA9-B98E-78084CC9F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12" y="6393091"/>
            <a:ext cx="2581688" cy="464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5B4BFB-7D06-400D-B8CA-4BC384B24141}"/>
              </a:ext>
            </a:extLst>
          </p:cNvPr>
          <p:cNvSpPr txBox="1"/>
          <p:nvPr/>
        </p:nvSpPr>
        <p:spPr>
          <a:xfrm>
            <a:off x="985814" y="5967517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정답이 주어진 상태에서 학습하는 알고리즘</a:t>
            </a:r>
            <a:endParaRPr lang="ko-KR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C8C80-6F95-4D1F-84C7-5DF0607D6C68}"/>
              </a:ext>
            </a:extLst>
          </p:cNvPr>
          <p:cNvSpPr txBox="1"/>
          <p:nvPr/>
        </p:nvSpPr>
        <p:spPr>
          <a:xfrm>
            <a:off x="903001" y="1521565"/>
            <a:ext cx="10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학습 데이터에 레이블</a:t>
            </a:r>
            <a:r>
              <a:rPr lang="en-US" altLang="ko-KR" dirty="0"/>
              <a:t>(Label)</a:t>
            </a:r>
            <a:r>
              <a:rPr lang="ko-KR" altLang="en-US" dirty="0"/>
              <a:t>이 있는 경우 지도 학습 </a:t>
            </a:r>
            <a:endParaRPr lang="ko-KR" altLang="ko-KR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F47026-A91C-42B3-AD75-48A8EB30019B}"/>
              </a:ext>
            </a:extLst>
          </p:cNvPr>
          <p:cNvCxnSpPr>
            <a:cxnSpLocks/>
          </p:cNvCxnSpPr>
          <p:nvPr/>
        </p:nvCxnSpPr>
        <p:spPr>
          <a:xfrm>
            <a:off x="2513964" y="1916671"/>
            <a:ext cx="1387476" cy="0"/>
          </a:xfrm>
          <a:prstGeom prst="line">
            <a:avLst/>
          </a:prstGeom>
          <a:ln w="28575">
            <a:solidFill>
              <a:srgbClr val="FE70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DB10BEC-7523-4F6A-9602-4FC0A00F112E}"/>
              </a:ext>
            </a:extLst>
          </p:cNvPr>
          <p:cNvSpPr txBox="1"/>
          <p:nvPr/>
        </p:nvSpPr>
        <p:spPr>
          <a:xfrm>
            <a:off x="2513964" y="1970306"/>
            <a:ext cx="10643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학습 데이터의 속성을 분석하고자 하는 관점에서 정의</a:t>
            </a:r>
            <a:endParaRPr lang="en-US" altLang="ko-KR" dirty="0"/>
          </a:p>
          <a:p>
            <a:pPr lvl="0"/>
            <a:r>
              <a:rPr lang="ko-KR" altLang="en-US" dirty="0"/>
              <a:t>사물을 구분하는 태스크</a:t>
            </a:r>
            <a:endParaRPr lang="en-US" altLang="ko-KR" dirty="0"/>
          </a:p>
          <a:p>
            <a:pPr lvl="0"/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33733B-A6E9-49F0-B217-03ED6054A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1" t="26911" r="22068" b="49006"/>
          <a:stretch/>
        </p:blipFill>
        <p:spPr>
          <a:xfrm>
            <a:off x="705431" y="2745161"/>
            <a:ext cx="2659460" cy="2770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5F2FB8-5309-4063-B569-6A70A4802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8" t="31975" r="27255" b="43111"/>
          <a:stretch/>
        </p:blipFill>
        <p:spPr>
          <a:xfrm>
            <a:off x="3683794" y="2745161"/>
            <a:ext cx="2518064" cy="2741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64CA50-726F-4B79-B68B-42983BF2C6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06" t="28730" r="32365" b="45630"/>
          <a:stretch/>
        </p:blipFill>
        <p:spPr>
          <a:xfrm>
            <a:off x="6524663" y="2745161"/>
            <a:ext cx="2386857" cy="2717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7910D4-E3BE-442F-83F4-607F240AD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54" t="29786" r="30939" b="44697"/>
          <a:stretch/>
        </p:blipFill>
        <p:spPr>
          <a:xfrm>
            <a:off x="9255994" y="2718746"/>
            <a:ext cx="2373757" cy="27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1451</TotalTime>
  <Words>2184</Words>
  <Application>Microsoft Office PowerPoint</Application>
  <PresentationFormat>와이드스크린</PresentationFormat>
  <Paragraphs>411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Noto Sans CJK KR Thin</vt:lpstr>
      <vt:lpstr>나눔스퀘어라운드 Regular</vt:lpstr>
      <vt:lpstr>맑은 고딕</vt:lpstr>
      <vt:lpstr>Arial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상헌</cp:lastModifiedBy>
  <cp:revision>179</cp:revision>
  <dcterms:created xsi:type="dcterms:W3CDTF">2015-01-21T11:35:38Z</dcterms:created>
  <dcterms:modified xsi:type="dcterms:W3CDTF">2019-07-21T08:00:45Z</dcterms:modified>
</cp:coreProperties>
</file>